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8" r:id="rId2"/>
    <p:sldId id="291" r:id="rId3"/>
    <p:sldId id="287" r:id="rId4"/>
    <p:sldId id="290" r:id="rId5"/>
    <p:sldId id="289" r:id="rId6"/>
    <p:sldId id="288" r:id="rId7"/>
    <p:sldId id="293" r:id="rId8"/>
    <p:sldId id="315" r:id="rId9"/>
    <p:sldId id="296" r:id="rId10"/>
    <p:sldId id="317" r:id="rId11"/>
    <p:sldId id="298" r:id="rId12"/>
    <p:sldId id="299" r:id="rId13"/>
    <p:sldId id="300" r:id="rId14"/>
    <p:sldId id="301" r:id="rId15"/>
    <p:sldId id="304" r:id="rId16"/>
    <p:sldId id="294" r:id="rId17"/>
    <p:sldId id="310" r:id="rId18"/>
    <p:sldId id="295" r:id="rId19"/>
    <p:sldId id="309" r:id="rId20"/>
    <p:sldId id="314" r:id="rId21"/>
    <p:sldId id="305" r:id="rId22"/>
    <p:sldId id="311" r:id="rId23"/>
    <p:sldId id="307" r:id="rId24"/>
    <p:sldId id="312" r:id="rId25"/>
    <p:sldId id="318" r:id="rId2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CC"/>
    <a:srgbClr val="3333CC"/>
    <a:srgbClr val="0000FF"/>
    <a:srgbClr val="FFCC99"/>
    <a:srgbClr val="CCCCFF"/>
    <a:srgbClr val="33CCFF"/>
    <a:srgbClr val="EAEAEA"/>
    <a:srgbClr val="DDDDDD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0" autoAdjust="0"/>
    <p:restoredTop sz="86402" autoAdjust="0"/>
  </p:normalViewPr>
  <p:slideViewPr>
    <p:cSldViewPr>
      <p:cViewPr>
        <p:scale>
          <a:sx n="96" d="100"/>
          <a:sy n="96" d="100"/>
        </p:scale>
        <p:origin x="-234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852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8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AD7D4-6B52-4B04-A67E-58EE0543ADE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F4C707-515D-403F-AEC3-F18D7D09DFC6}">
      <dgm:prSet custT="1"/>
      <dgm:spPr/>
      <dgm:t>
        <a:bodyPr/>
        <a:lstStyle/>
        <a:p>
          <a:pPr algn="ctr"/>
          <a:r>
            <a:rPr lang="uk-UA" sz="1800" noProof="0" dirty="0" smtClean="0">
              <a:solidFill>
                <a:schemeClr val="tx1"/>
              </a:solidFill>
            </a:rPr>
            <a:t>Визначення кількості суб’єктів господарювання, </a:t>
          </a:r>
          <a:br>
            <a:rPr lang="uk-UA" sz="1800" noProof="0" dirty="0" smtClean="0">
              <a:solidFill>
                <a:schemeClr val="tx1"/>
              </a:solidFill>
            </a:rPr>
          </a:br>
          <a:r>
            <a:rPr lang="uk-UA" sz="1800" noProof="0" dirty="0" smtClean="0">
              <a:solidFill>
                <a:schemeClr val="tx1"/>
              </a:solidFill>
            </a:rPr>
            <a:t>що підпадають під регулювання </a:t>
          </a:r>
          <a:br>
            <a:rPr lang="uk-UA" sz="1800" noProof="0" dirty="0" smtClean="0">
              <a:solidFill>
                <a:schemeClr val="tx1"/>
              </a:solidFill>
            </a:rPr>
          </a:br>
          <a:r>
            <a:rPr lang="uk-UA" sz="1800" noProof="0" dirty="0" smtClean="0">
              <a:solidFill>
                <a:schemeClr val="tx1"/>
              </a:solidFill>
            </a:rPr>
            <a:t>(малі та мікропідприємства разом)</a:t>
          </a:r>
          <a:endParaRPr lang="uk-UA" sz="1800" noProof="0" dirty="0">
            <a:solidFill>
              <a:schemeClr val="tx1"/>
            </a:solidFill>
          </a:endParaRPr>
        </a:p>
      </dgm:t>
    </dgm:pt>
    <dgm:pt modelId="{94D2CA80-A666-4188-957F-61396CBD1667}" type="parTrans" cxnId="{617893FA-9278-4852-9D00-51687436ECF3}">
      <dgm:prSet/>
      <dgm:spPr/>
      <dgm:t>
        <a:bodyPr/>
        <a:lstStyle/>
        <a:p>
          <a:endParaRPr lang="ru-RU"/>
        </a:p>
      </dgm:t>
    </dgm:pt>
    <dgm:pt modelId="{8551EDB1-4200-4DD5-B954-CB20A53F9E07}" type="sibTrans" cxnId="{617893FA-9278-4852-9D00-51687436ECF3}">
      <dgm:prSet/>
      <dgm:spPr/>
      <dgm:t>
        <a:bodyPr/>
        <a:lstStyle/>
        <a:p>
          <a:endParaRPr lang="ru-RU"/>
        </a:p>
      </dgm:t>
    </dgm:pt>
    <dgm:pt modelId="{A0910D0B-B00C-4D33-BE32-E1007DAEC61E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>
            <a:spcAft>
              <a:spcPts val="0"/>
            </a:spcAft>
          </a:pPr>
          <a:r>
            <a:rPr lang="uk-UA" sz="1600" b="1" noProof="0" dirty="0" smtClean="0">
              <a:solidFill>
                <a:srgbClr val="C00000"/>
              </a:solidFill>
            </a:rPr>
            <a:t>Правило: Якщо питома вага суб’єктів малого підприємництва (малих та мікропідприємств разом)  </a:t>
          </a:r>
          <a:r>
            <a:rPr lang="ru-RU" sz="1600" b="1" noProof="0" dirty="0" smtClean="0">
              <a:solidFill>
                <a:srgbClr val="C00000"/>
              </a:solidFill>
            </a:rPr>
            <a:t/>
          </a:r>
          <a:br>
            <a:rPr lang="ru-RU" sz="1600" b="1" noProof="0" dirty="0" smtClean="0">
              <a:solidFill>
                <a:srgbClr val="C00000"/>
              </a:solidFill>
            </a:rPr>
          </a:br>
          <a:r>
            <a:rPr lang="uk-UA" sz="1600" b="1" noProof="0" dirty="0" smtClean="0">
              <a:solidFill>
                <a:srgbClr val="C00000"/>
              </a:solidFill>
            </a:rPr>
            <a:t>у загальній  кількості суб’єктів, на яких поширюється регулювання, складає понад 10% необхідно проводити </a:t>
          </a:r>
          <a:br>
            <a:rPr lang="uk-UA" sz="1600" b="1" noProof="0" dirty="0" smtClean="0">
              <a:solidFill>
                <a:srgbClr val="C00000"/>
              </a:solidFill>
            </a:rPr>
          </a:br>
          <a:r>
            <a:rPr lang="uk-UA" sz="1600" b="1" noProof="0" dirty="0" smtClean="0">
              <a:solidFill>
                <a:srgbClr val="C00000"/>
              </a:solidFill>
            </a:rPr>
            <a:t>М-Тест </a:t>
          </a:r>
        </a:p>
        <a:p>
          <a:pPr algn="r">
            <a:spcAft>
              <a:spcPts val="0"/>
            </a:spcAft>
          </a:pPr>
          <a:r>
            <a:rPr lang="uk-UA" sz="1600" b="1" noProof="0" dirty="0" smtClean="0">
              <a:solidFill>
                <a:srgbClr val="C00000"/>
              </a:solidFill>
            </a:rPr>
            <a:t>(додаток 4 Методики)</a:t>
          </a:r>
          <a:endParaRPr lang="uk-UA" sz="1600" b="1" noProof="0" dirty="0">
            <a:solidFill>
              <a:srgbClr val="C00000"/>
            </a:solidFill>
          </a:endParaRPr>
        </a:p>
      </dgm:t>
    </dgm:pt>
    <dgm:pt modelId="{30C4AEE6-21B3-4283-BD71-240324B40945}" type="parTrans" cxnId="{19DFB70B-15B1-439D-AB5F-0D1F1BF0B539}">
      <dgm:prSet/>
      <dgm:spPr/>
      <dgm:t>
        <a:bodyPr/>
        <a:lstStyle/>
        <a:p>
          <a:endParaRPr lang="ru-RU"/>
        </a:p>
      </dgm:t>
    </dgm:pt>
    <dgm:pt modelId="{821D7CE1-CC91-4020-8402-FBDC42620EDC}" type="sibTrans" cxnId="{19DFB70B-15B1-439D-AB5F-0D1F1BF0B539}">
      <dgm:prSet/>
      <dgm:spPr/>
      <dgm:t>
        <a:bodyPr/>
        <a:lstStyle/>
        <a:p>
          <a:endParaRPr lang="ru-RU"/>
        </a:p>
      </dgm:t>
    </dgm:pt>
    <dgm:pt modelId="{0A0735E5-6A44-4CB8-B9E8-98F32FA9489B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noProof="0" dirty="0" smtClean="0">
            <a:solidFill>
              <a:schemeClr val="tx1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noProof="0" dirty="0" smtClean="0">
              <a:solidFill>
                <a:schemeClr val="tx1"/>
              </a:solidFill>
            </a:rPr>
            <a:t>Короткий опис вигод та витрат бізнесу для кожної з альтернатив</a:t>
          </a:r>
        </a:p>
        <a:p>
          <a:pPr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ABD9FDF6-1BF9-4283-92D8-229A4A8AC3A1}" type="parTrans" cxnId="{0F895F12-99D4-45B1-91BD-3FF32264340C}">
      <dgm:prSet/>
      <dgm:spPr/>
      <dgm:t>
        <a:bodyPr/>
        <a:lstStyle/>
        <a:p>
          <a:endParaRPr lang="ru-RU"/>
        </a:p>
      </dgm:t>
    </dgm:pt>
    <dgm:pt modelId="{1EA553EE-9044-44D2-BB60-517ACA785A2D}" type="sibTrans" cxnId="{0F895F12-99D4-45B1-91BD-3FF32264340C}">
      <dgm:prSet/>
      <dgm:spPr/>
      <dgm:t>
        <a:bodyPr/>
        <a:lstStyle/>
        <a:p>
          <a:endParaRPr lang="ru-RU"/>
        </a:p>
      </dgm:t>
    </dgm:pt>
    <dgm:pt modelId="{A3219D85-FB30-4E22-867C-3D3EBD49A51D}">
      <dgm:prSet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Розрахунок орієнтовної суми витрат на впровадження кожної альтернативи</a:t>
          </a:r>
          <a:endParaRPr lang="ru-RU" dirty="0">
            <a:solidFill>
              <a:schemeClr val="tx1"/>
            </a:solidFill>
          </a:endParaRPr>
        </a:p>
      </dgm:t>
    </dgm:pt>
    <dgm:pt modelId="{9FE6DCE0-0685-43BE-BF3A-11D55E74A059}" type="parTrans" cxnId="{003157EF-8A5F-470D-8668-6B2776683734}">
      <dgm:prSet/>
      <dgm:spPr/>
      <dgm:t>
        <a:bodyPr/>
        <a:lstStyle/>
        <a:p>
          <a:endParaRPr lang="ru-RU"/>
        </a:p>
      </dgm:t>
    </dgm:pt>
    <dgm:pt modelId="{6E3718C4-7CA3-43FC-A4F6-B752F33B564A}" type="sibTrans" cxnId="{003157EF-8A5F-470D-8668-6B2776683734}">
      <dgm:prSet/>
      <dgm:spPr/>
      <dgm:t>
        <a:bodyPr/>
        <a:lstStyle/>
        <a:p>
          <a:endParaRPr lang="ru-RU"/>
        </a:p>
      </dgm:t>
    </dgm:pt>
    <dgm:pt modelId="{433ECA80-FE87-4446-8C1F-ABB7D937EA83}" type="pres">
      <dgm:prSet presAssocID="{FF8AD7D4-6B52-4B04-A67E-58EE0543ADE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14B31F-027A-4763-B7F7-F55B5FC1D32B}" type="pres">
      <dgm:prSet presAssocID="{FF8AD7D4-6B52-4B04-A67E-58EE0543ADEC}" presName="dummyMaxCanvas" presStyleCnt="0">
        <dgm:presLayoutVars/>
      </dgm:prSet>
      <dgm:spPr/>
    </dgm:pt>
    <dgm:pt modelId="{8FBCBDC7-F7E7-4CB1-9FE5-6DAC780AE3BE}" type="pres">
      <dgm:prSet presAssocID="{FF8AD7D4-6B52-4B04-A67E-58EE0543ADEC}" presName="FourNodes_1" presStyleLbl="node1" presStyleIdx="0" presStyleCnt="4" custScaleY="76391" custLinFactNeighborX="10820" custLinFactNeighborY="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CB46E-B427-4594-93CB-1BBA3F078B92}" type="pres">
      <dgm:prSet presAssocID="{FF8AD7D4-6B52-4B04-A67E-58EE0543ADEC}" presName="FourNodes_2" presStyleLbl="node1" presStyleIdx="1" presStyleCnt="4" custScaleY="124966" custLinFactNeighborX="-5637" custLinFactNeighborY="1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51DF3-EE6C-4D3C-9852-E0054E5E0F4B}" type="pres">
      <dgm:prSet presAssocID="{FF8AD7D4-6B52-4B04-A67E-58EE0543ADEC}" presName="FourNodes_3" presStyleLbl="node1" presStyleIdx="2" presStyleCnt="4" custScaleY="70692" custLinFactNeighborX="-500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6E967-713E-4AF0-BD44-6CF6B23FDFC3}" type="pres">
      <dgm:prSet presAssocID="{FF8AD7D4-6B52-4B04-A67E-58EE0543ADEC}" presName="FourNodes_4" presStyleLbl="node1" presStyleIdx="3" presStyleCnt="4" custScaleY="66138" custLinFactNeighborX="-22262" custLinFactNeighborY="-18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A307C-6C9B-4BF0-AF6F-E930DFDAC817}" type="pres">
      <dgm:prSet presAssocID="{FF8AD7D4-6B52-4B04-A67E-58EE0543ADEC}" presName="FourConn_1-2" presStyleLbl="fgAccFollowNode1" presStyleIdx="0" presStyleCnt="3" custLinFactNeighborX="-2893" custLinFactNeighborY="-11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FF347-F402-4E58-AB92-8E898255D985}" type="pres">
      <dgm:prSet presAssocID="{FF8AD7D4-6B52-4B04-A67E-58EE0543ADEC}" presName="FourConn_2-3" presStyleLbl="fgAccFollowNode1" presStyleIdx="1" presStyleCnt="3" custLinFactNeighborX="-91830" custLinFactNeighborY="29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314EC-AD5B-42A0-B309-157C249BD319}" type="pres">
      <dgm:prSet presAssocID="{FF8AD7D4-6B52-4B04-A67E-58EE0543ADEC}" presName="FourConn_3-4" presStyleLbl="fgAccFollowNode1" presStyleIdx="2" presStyleCnt="3" custLinFactX="-67836" custLinFactNeighborX="-100000" custLinFactNeighborY="-1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A26F3-A174-4404-82F4-D6E0EADD8D06}" type="pres">
      <dgm:prSet presAssocID="{FF8AD7D4-6B52-4B04-A67E-58EE0543ADE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4EB29-FBC1-4631-B3EB-74B0D44B6C20}" type="pres">
      <dgm:prSet presAssocID="{FF8AD7D4-6B52-4B04-A67E-58EE0543ADE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CC0E7-5F72-4DE1-BD75-7ACD89AE4E79}" type="pres">
      <dgm:prSet presAssocID="{FF8AD7D4-6B52-4B04-A67E-58EE0543ADE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43CCB-A7BA-413B-9E15-7AC9E76EC036}" type="pres">
      <dgm:prSet presAssocID="{FF8AD7D4-6B52-4B04-A67E-58EE0543ADE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157EF-8A5F-470D-8668-6B2776683734}" srcId="{FF8AD7D4-6B52-4B04-A67E-58EE0543ADEC}" destId="{A3219D85-FB30-4E22-867C-3D3EBD49A51D}" srcOrd="3" destOrd="0" parTransId="{9FE6DCE0-0685-43BE-BF3A-11D55E74A059}" sibTransId="{6E3718C4-7CA3-43FC-A4F6-B752F33B564A}"/>
    <dgm:cxn modelId="{617893FA-9278-4852-9D00-51687436ECF3}" srcId="{FF8AD7D4-6B52-4B04-A67E-58EE0543ADEC}" destId="{EBF4C707-515D-403F-AEC3-F18D7D09DFC6}" srcOrd="0" destOrd="0" parTransId="{94D2CA80-A666-4188-957F-61396CBD1667}" sibTransId="{8551EDB1-4200-4DD5-B954-CB20A53F9E07}"/>
    <dgm:cxn modelId="{3FFB5648-BDC4-4F97-B3AA-41CE9A8D2838}" type="presOf" srcId="{8551EDB1-4200-4DD5-B954-CB20A53F9E07}" destId="{16FA307C-6C9B-4BF0-AF6F-E930DFDAC817}" srcOrd="0" destOrd="0" presId="urn:microsoft.com/office/officeart/2005/8/layout/vProcess5"/>
    <dgm:cxn modelId="{42833FE7-B4C3-4B2A-AF68-88920EEB88F8}" type="presOf" srcId="{0A0735E5-6A44-4CB8-B9E8-98F32FA9489B}" destId="{798CC0E7-5F72-4DE1-BD75-7ACD89AE4E79}" srcOrd="1" destOrd="0" presId="urn:microsoft.com/office/officeart/2005/8/layout/vProcess5"/>
    <dgm:cxn modelId="{BBF5EE94-74DD-4ECB-8F4C-1883D34E1BF7}" type="presOf" srcId="{A0910D0B-B00C-4D33-BE32-E1007DAEC61E}" destId="{D1A4EB29-FBC1-4631-B3EB-74B0D44B6C20}" srcOrd="1" destOrd="0" presId="urn:microsoft.com/office/officeart/2005/8/layout/vProcess5"/>
    <dgm:cxn modelId="{A466A70A-F662-4C34-BF2A-AD2F75A71ECF}" type="presOf" srcId="{A3219D85-FB30-4E22-867C-3D3EBD49A51D}" destId="{8D543CCB-A7BA-413B-9E15-7AC9E76EC036}" srcOrd="1" destOrd="0" presId="urn:microsoft.com/office/officeart/2005/8/layout/vProcess5"/>
    <dgm:cxn modelId="{635B9108-05D3-406E-BB88-D828D4F9E44F}" type="presOf" srcId="{1EA553EE-9044-44D2-BB60-517ACA785A2D}" destId="{224314EC-AD5B-42A0-B309-157C249BD319}" srcOrd="0" destOrd="0" presId="urn:microsoft.com/office/officeart/2005/8/layout/vProcess5"/>
    <dgm:cxn modelId="{B47E49A0-7D9A-4EFC-A1BF-E6C6B09EAF60}" type="presOf" srcId="{A3219D85-FB30-4E22-867C-3D3EBD49A51D}" destId="{C6C6E967-713E-4AF0-BD44-6CF6B23FDFC3}" srcOrd="0" destOrd="0" presId="urn:microsoft.com/office/officeart/2005/8/layout/vProcess5"/>
    <dgm:cxn modelId="{60501988-6D0A-474E-A42F-4176DE63AD8A}" type="presOf" srcId="{FF8AD7D4-6B52-4B04-A67E-58EE0543ADEC}" destId="{433ECA80-FE87-4446-8C1F-ABB7D937EA83}" srcOrd="0" destOrd="0" presId="urn:microsoft.com/office/officeart/2005/8/layout/vProcess5"/>
    <dgm:cxn modelId="{9054F1D5-F8F9-47AC-8845-8F6AB8D7E96E}" type="presOf" srcId="{EBF4C707-515D-403F-AEC3-F18D7D09DFC6}" destId="{8FBCBDC7-F7E7-4CB1-9FE5-6DAC780AE3BE}" srcOrd="0" destOrd="0" presId="urn:microsoft.com/office/officeart/2005/8/layout/vProcess5"/>
    <dgm:cxn modelId="{19DFB70B-15B1-439D-AB5F-0D1F1BF0B539}" srcId="{FF8AD7D4-6B52-4B04-A67E-58EE0543ADEC}" destId="{A0910D0B-B00C-4D33-BE32-E1007DAEC61E}" srcOrd="1" destOrd="0" parTransId="{30C4AEE6-21B3-4283-BD71-240324B40945}" sibTransId="{821D7CE1-CC91-4020-8402-FBDC42620EDC}"/>
    <dgm:cxn modelId="{5195E4C8-DF73-4F41-B3BA-E9C84751218B}" type="presOf" srcId="{0A0735E5-6A44-4CB8-B9E8-98F32FA9489B}" destId="{ABA51DF3-EE6C-4D3C-9852-E0054E5E0F4B}" srcOrd="0" destOrd="0" presId="urn:microsoft.com/office/officeart/2005/8/layout/vProcess5"/>
    <dgm:cxn modelId="{AC0BCCBA-78A3-49A5-BB55-250FF26E1DD7}" type="presOf" srcId="{821D7CE1-CC91-4020-8402-FBDC42620EDC}" destId="{B23FF347-F402-4E58-AB92-8E898255D985}" srcOrd="0" destOrd="0" presId="urn:microsoft.com/office/officeart/2005/8/layout/vProcess5"/>
    <dgm:cxn modelId="{34574299-C1E9-43B6-A463-49768B214570}" type="presOf" srcId="{A0910D0B-B00C-4D33-BE32-E1007DAEC61E}" destId="{473CB46E-B427-4594-93CB-1BBA3F078B92}" srcOrd="0" destOrd="0" presId="urn:microsoft.com/office/officeart/2005/8/layout/vProcess5"/>
    <dgm:cxn modelId="{0F895F12-99D4-45B1-91BD-3FF32264340C}" srcId="{FF8AD7D4-6B52-4B04-A67E-58EE0543ADEC}" destId="{0A0735E5-6A44-4CB8-B9E8-98F32FA9489B}" srcOrd="2" destOrd="0" parTransId="{ABD9FDF6-1BF9-4283-92D8-229A4A8AC3A1}" sibTransId="{1EA553EE-9044-44D2-BB60-517ACA785A2D}"/>
    <dgm:cxn modelId="{3992CB68-2703-4C54-9504-793CC198C8F3}" type="presOf" srcId="{EBF4C707-515D-403F-AEC3-F18D7D09DFC6}" destId="{D8DA26F3-A174-4404-82F4-D6E0EADD8D06}" srcOrd="1" destOrd="0" presId="urn:microsoft.com/office/officeart/2005/8/layout/vProcess5"/>
    <dgm:cxn modelId="{B92A450A-6740-4044-9428-9E99521CA62A}" type="presParOf" srcId="{433ECA80-FE87-4446-8C1F-ABB7D937EA83}" destId="{4B14B31F-027A-4763-B7F7-F55B5FC1D32B}" srcOrd="0" destOrd="0" presId="urn:microsoft.com/office/officeart/2005/8/layout/vProcess5"/>
    <dgm:cxn modelId="{95918685-FE97-4429-9EBD-8B9CE4C29285}" type="presParOf" srcId="{433ECA80-FE87-4446-8C1F-ABB7D937EA83}" destId="{8FBCBDC7-F7E7-4CB1-9FE5-6DAC780AE3BE}" srcOrd="1" destOrd="0" presId="urn:microsoft.com/office/officeart/2005/8/layout/vProcess5"/>
    <dgm:cxn modelId="{E0603BD1-E7F4-4F37-BE57-ADB2EC87ED63}" type="presParOf" srcId="{433ECA80-FE87-4446-8C1F-ABB7D937EA83}" destId="{473CB46E-B427-4594-93CB-1BBA3F078B92}" srcOrd="2" destOrd="0" presId="urn:microsoft.com/office/officeart/2005/8/layout/vProcess5"/>
    <dgm:cxn modelId="{D9ABED54-3DA3-458A-B585-D1A0CEF75F2E}" type="presParOf" srcId="{433ECA80-FE87-4446-8C1F-ABB7D937EA83}" destId="{ABA51DF3-EE6C-4D3C-9852-E0054E5E0F4B}" srcOrd="3" destOrd="0" presId="urn:microsoft.com/office/officeart/2005/8/layout/vProcess5"/>
    <dgm:cxn modelId="{72849B53-4D16-469C-8310-CE86C1921394}" type="presParOf" srcId="{433ECA80-FE87-4446-8C1F-ABB7D937EA83}" destId="{C6C6E967-713E-4AF0-BD44-6CF6B23FDFC3}" srcOrd="4" destOrd="0" presId="urn:microsoft.com/office/officeart/2005/8/layout/vProcess5"/>
    <dgm:cxn modelId="{AC4846B5-E0A2-47B3-AB49-93431609921F}" type="presParOf" srcId="{433ECA80-FE87-4446-8C1F-ABB7D937EA83}" destId="{16FA307C-6C9B-4BF0-AF6F-E930DFDAC817}" srcOrd="5" destOrd="0" presId="urn:microsoft.com/office/officeart/2005/8/layout/vProcess5"/>
    <dgm:cxn modelId="{9F37923D-17CB-4832-A4DF-5003A5D46829}" type="presParOf" srcId="{433ECA80-FE87-4446-8C1F-ABB7D937EA83}" destId="{B23FF347-F402-4E58-AB92-8E898255D985}" srcOrd="6" destOrd="0" presId="urn:microsoft.com/office/officeart/2005/8/layout/vProcess5"/>
    <dgm:cxn modelId="{D025E602-42A2-4116-971A-AB25F1BD351B}" type="presParOf" srcId="{433ECA80-FE87-4446-8C1F-ABB7D937EA83}" destId="{224314EC-AD5B-42A0-B309-157C249BD319}" srcOrd="7" destOrd="0" presId="urn:microsoft.com/office/officeart/2005/8/layout/vProcess5"/>
    <dgm:cxn modelId="{1DABE892-A137-4FC2-A3C3-0F6E290A5154}" type="presParOf" srcId="{433ECA80-FE87-4446-8C1F-ABB7D937EA83}" destId="{D8DA26F3-A174-4404-82F4-D6E0EADD8D06}" srcOrd="8" destOrd="0" presId="urn:microsoft.com/office/officeart/2005/8/layout/vProcess5"/>
    <dgm:cxn modelId="{B7FB3255-50F0-4DA1-BDE1-E32F0FBE0169}" type="presParOf" srcId="{433ECA80-FE87-4446-8C1F-ABB7D937EA83}" destId="{D1A4EB29-FBC1-4631-B3EB-74B0D44B6C20}" srcOrd="9" destOrd="0" presId="urn:microsoft.com/office/officeart/2005/8/layout/vProcess5"/>
    <dgm:cxn modelId="{40A1E8D6-307B-48F9-8D10-B2901A08A670}" type="presParOf" srcId="{433ECA80-FE87-4446-8C1F-ABB7D937EA83}" destId="{798CC0E7-5F72-4DE1-BD75-7ACD89AE4E79}" srcOrd="10" destOrd="0" presId="urn:microsoft.com/office/officeart/2005/8/layout/vProcess5"/>
    <dgm:cxn modelId="{CFC467C9-E7BC-4638-951F-46C3A2E215E9}" type="presParOf" srcId="{433ECA80-FE87-4446-8C1F-ABB7D937EA83}" destId="{8D543CCB-A7BA-413B-9E15-7AC9E76EC03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DDF91-AEC2-4967-915D-53C75E930FE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C23976-BE94-45EF-8B54-86928E0E2BE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noProof="0" dirty="0" smtClean="0">
              <a:solidFill>
                <a:srgbClr val="C00000"/>
              </a:solidFill>
            </a:rPr>
            <a:t>Обов</a:t>
          </a:r>
          <a:r>
            <a:rPr lang="uk-UA" sz="1800" b="1" noProof="0" dirty="0" smtClean="0">
              <a:solidFill>
                <a:srgbClr val="C00000"/>
              </a:solidFill>
              <a:latin typeface="Times New Roman"/>
              <a:cs typeface="Times New Roman"/>
            </a:rPr>
            <a:t>'</a:t>
          </a:r>
          <a:r>
            <a:rPr lang="uk-UA" sz="1800" b="1" noProof="0" dirty="0" smtClean="0">
              <a:solidFill>
                <a:srgbClr val="C00000"/>
              </a:solidFill>
            </a:rPr>
            <a:t>язкові показники результативності:</a:t>
          </a:r>
          <a:endParaRPr lang="uk-UA" sz="1800" b="1" noProof="0" dirty="0">
            <a:solidFill>
              <a:srgbClr val="C00000"/>
            </a:solidFill>
          </a:endParaRPr>
        </a:p>
      </dgm:t>
    </dgm:pt>
    <dgm:pt modelId="{1194A42E-825D-4A89-A4C7-A8949F3074B3}" type="parTrans" cxnId="{7266D734-C9C9-4C44-8148-AA5970430110}">
      <dgm:prSet/>
      <dgm:spPr/>
      <dgm:t>
        <a:bodyPr/>
        <a:lstStyle/>
        <a:p>
          <a:endParaRPr lang="ru-RU"/>
        </a:p>
      </dgm:t>
    </dgm:pt>
    <dgm:pt modelId="{05FADE70-B650-4BF2-BF2A-32427D850086}" type="sibTrans" cxnId="{7266D734-C9C9-4C44-8148-AA5970430110}">
      <dgm:prSet/>
      <dgm:spPr/>
      <dgm:t>
        <a:bodyPr/>
        <a:lstStyle/>
        <a:p>
          <a:endParaRPr lang="ru-RU"/>
        </a:p>
      </dgm:t>
    </dgm:pt>
    <dgm:pt modelId="{AA0B2845-3697-4AEF-9E4F-BE80B8023DB6}">
      <dgm:prSet custT="1"/>
      <dgm:spPr/>
      <dgm:t>
        <a:bodyPr/>
        <a:lstStyle/>
        <a:p>
          <a:r>
            <a:rPr lang="uk-UA" sz="1800" noProof="0" dirty="0" smtClean="0">
              <a:solidFill>
                <a:schemeClr val="tx1"/>
              </a:solidFill>
            </a:rPr>
            <a:t>розмір надходжень до державного та місцевих бюджетів і державних цільових фондів, пов’язаних з дією акта;</a:t>
          </a:r>
          <a:endParaRPr lang="uk-UA" sz="1800" noProof="0" dirty="0">
            <a:solidFill>
              <a:schemeClr val="tx1"/>
            </a:solidFill>
          </a:endParaRPr>
        </a:p>
      </dgm:t>
    </dgm:pt>
    <dgm:pt modelId="{9EDC368D-4F6A-442A-913E-83712EE0F610}" type="parTrans" cxnId="{DF391220-4380-467B-9BA0-E4CC49E432F3}">
      <dgm:prSet/>
      <dgm:spPr/>
      <dgm:t>
        <a:bodyPr/>
        <a:lstStyle/>
        <a:p>
          <a:endParaRPr lang="ru-RU"/>
        </a:p>
      </dgm:t>
    </dgm:pt>
    <dgm:pt modelId="{99FD811A-4AC6-4229-8A2F-D0C5581CF1EB}" type="sibTrans" cxnId="{DF391220-4380-467B-9BA0-E4CC49E432F3}">
      <dgm:prSet/>
      <dgm:spPr/>
      <dgm:t>
        <a:bodyPr/>
        <a:lstStyle/>
        <a:p>
          <a:endParaRPr lang="ru-RU"/>
        </a:p>
      </dgm:t>
    </dgm:pt>
    <dgm:pt modelId="{FA652250-1573-4856-BBDD-6BEE5CC8C51E}">
      <dgm:prSet custT="1"/>
      <dgm:spPr/>
      <dgm:t>
        <a:bodyPr/>
        <a:lstStyle/>
        <a:p>
          <a:r>
            <a:rPr lang="uk-UA" sz="1800" noProof="0" dirty="0" smtClean="0">
              <a:solidFill>
                <a:schemeClr val="tx1"/>
              </a:solidFill>
            </a:rPr>
            <a:t>кількість суб’єктів господарювання та/або фізичних осіб, на яких поширюється дія акта;</a:t>
          </a:r>
          <a:endParaRPr lang="uk-UA" sz="1800" noProof="0" dirty="0">
            <a:solidFill>
              <a:schemeClr val="tx1"/>
            </a:solidFill>
          </a:endParaRPr>
        </a:p>
      </dgm:t>
    </dgm:pt>
    <dgm:pt modelId="{0859DAA9-62AA-4449-8980-6F201ABC033A}" type="parTrans" cxnId="{E0496F13-73AA-4F9E-80D2-96A65C78917D}">
      <dgm:prSet/>
      <dgm:spPr/>
      <dgm:t>
        <a:bodyPr/>
        <a:lstStyle/>
        <a:p>
          <a:endParaRPr lang="ru-RU"/>
        </a:p>
      </dgm:t>
    </dgm:pt>
    <dgm:pt modelId="{DEB205BF-5D55-49F7-9FCD-795CBFD217F7}" type="sibTrans" cxnId="{E0496F13-73AA-4F9E-80D2-96A65C78917D}">
      <dgm:prSet/>
      <dgm:spPr/>
      <dgm:t>
        <a:bodyPr/>
        <a:lstStyle/>
        <a:p>
          <a:endParaRPr lang="ru-RU"/>
        </a:p>
      </dgm:t>
    </dgm:pt>
    <dgm:pt modelId="{2BCDDA39-1C1D-442F-93D1-11B8D2E8D658}">
      <dgm:prSet custT="1"/>
      <dgm:spPr/>
      <dgm:t>
        <a:bodyPr/>
        <a:lstStyle/>
        <a:p>
          <a:r>
            <a:rPr lang="uk-UA" sz="1800" noProof="0" dirty="0" smtClean="0">
              <a:solidFill>
                <a:schemeClr val="tx1"/>
              </a:solidFill>
            </a:rPr>
            <a:t>розмір коштів та час, що витрачаються суб’єктами господарювання та/або фізичними особами, пов’язаними з виконанням вимог акта;</a:t>
          </a:r>
          <a:endParaRPr lang="uk-UA" sz="1800" noProof="0" dirty="0">
            <a:solidFill>
              <a:schemeClr val="tx1"/>
            </a:solidFill>
          </a:endParaRPr>
        </a:p>
      </dgm:t>
    </dgm:pt>
    <dgm:pt modelId="{4E22F32C-2E98-400E-B3B4-E9C0B3D53A14}" type="parTrans" cxnId="{61651A25-81DE-4407-A375-BB1CFDAA3497}">
      <dgm:prSet/>
      <dgm:spPr/>
      <dgm:t>
        <a:bodyPr/>
        <a:lstStyle/>
        <a:p>
          <a:endParaRPr lang="ru-RU"/>
        </a:p>
      </dgm:t>
    </dgm:pt>
    <dgm:pt modelId="{7A640277-17AE-41E1-9C78-083236A0CCBD}" type="sibTrans" cxnId="{61651A25-81DE-4407-A375-BB1CFDAA3497}">
      <dgm:prSet/>
      <dgm:spPr/>
      <dgm:t>
        <a:bodyPr/>
        <a:lstStyle/>
        <a:p>
          <a:endParaRPr lang="ru-RU"/>
        </a:p>
      </dgm:t>
    </dgm:pt>
    <dgm:pt modelId="{DFC131EE-3440-4CF0-BB05-DC3438605166}">
      <dgm:prSet custT="1"/>
      <dgm:spPr/>
      <dgm:t>
        <a:bodyPr/>
        <a:lstStyle/>
        <a:p>
          <a:r>
            <a:rPr lang="uk-UA" sz="1800" noProof="0" dirty="0" smtClean="0">
              <a:solidFill>
                <a:schemeClr val="tx1"/>
              </a:solidFill>
            </a:rPr>
            <a:t>рівень поінформованості суб’єктів господарювання та/або фізичних осіб стосовно основних положень регуляторного акта.</a:t>
          </a:r>
          <a:endParaRPr lang="uk-UA" sz="1800" noProof="0" dirty="0">
            <a:solidFill>
              <a:schemeClr val="tx1"/>
            </a:solidFill>
          </a:endParaRPr>
        </a:p>
      </dgm:t>
    </dgm:pt>
    <dgm:pt modelId="{21084B77-51A2-4F74-8032-5E3D333F8663}" type="parTrans" cxnId="{4B849BFE-A8AD-4CA5-9B98-9E2CC9135374}">
      <dgm:prSet/>
      <dgm:spPr/>
      <dgm:t>
        <a:bodyPr/>
        <a:lstStyle/>
        <a:p>
          <a:endParaRPr lang="ru-RU"/>
        </a:p>
      </dgm:t>
    </dgm:pt>
    <dgm:pt modelId="{FC3BD7B3-0CDD-4C81-A87A-2EA92C4DFED4}" type="sibTrans" cxnId="{4B849BFE-A8AD-4CA5-9B98-9E2CC9135374}">
      <dgm:prSet/>
      <dgm:spPr/>
      <dgm:t>
        <a:bodyPr/>
        <a:lstStyle/>
        <a:p>
          <a:endParaRPr lang="ru-RU"/>
        </a:p>
      </dgm:t>
    </dgm:pt>
    <dgm:pt modelId="{A7F20A03-B94E-43DA-AEAD-B336AE71E63E}" type="pres">
      <dgm:prSet presAssocID="{240DDF91-AEC2-4967-915D-53C75E930F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8F88E-638F-431E-AE61-E75033BB9F65}" type="pres">
      <dgm:prSet presAssocID="{240DDF91-AEC2-4967-915D-53C75E930FEB}" presName="cycle" presStyleCnt="0"/>
      <dgm:spPr/>
    </dgm:pt>
    <dgm:pt modelId="{FC6805E1-23FC-4298-AECF-82C19292A94B}" type="pres">
      <dgm:prSet presAssocID="{E8C23976-BE94-45EF-8B54-86928E0E2BEF}" presName="nodeFirstNode" presStyleLbl="node1" presStyleIdx="0" presStyleCnt="5" custScaleX="156616" custScaleY="70411" custRadScaleRad="93106" custRadScaleInc="-4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69515-5B90-482D-A608-9BB3D10E5792}" type="pres">
      <dgm:prSet presAssocID="{05FADE70-B650-4BF2-BF2A-32427D850086}" presName="sibTransFirstNode" presStyleLbl="bgShp" presStyleIdx="0" presStyleCnt="1" custScaleX="94061" custLinFactNeighborX="2703" custLinFactNeighborY="3454"/>
      <dgm:spPr/>
      <dgm:t>
        <a:bodyPr/>
        <a:lstStyle/>
        <a:p>
          <a:endParaRPr lang="ru-RU"/>
        </a:p>
      </dgm:t>
    </dgm:pt>
    <dgm:pt modelId="{427F13D1-5FB6-4DBD-A76E-FAAB4AECAAD8}" type="pres">
      <dgm:prSet presAssocID="{AA0B2845-3697-4AEF-9E4F-BE80B8023DB6}" presName="nodeFollowingNodes" presStyleLbl="node1" presStyleIdx="1" presStyleCnt="5" custScaleX="134170" custScaleY="121917" custRadScaleRad="93038" custRadScaleInc="-234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1B464-AA40-4D85-B4B4-D07610177AB7}" type="pres">
      <dgm:prSet presAssocID="{FA652250-1573-4856-BBDD-6BEE5CC8C51E}" presName="nodeFollowingNodes" presStyleLbl="node1" presStyleIdx="2" presStyleCnt="5" custScaleX="121406" custScaleY="126962" custRadScaleRad="82590" custRadScaleInc="-128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9EF8E-6557-46DE-B1C5-2ACE715F525F}" type="pres">
      <dgm:prSet presAssocID="{2BCDDA39-1C1D-442F-93D1-11B8D2E8D658}" presName="nodeFollowingNodes" presStyleLbl="node1" presStyleIdx="3" presStyleCnt="5" custScaleX="139882" custScaleY="145694" custRadScaleRad="94865" custRadScaleInc="26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144FA-57C7-485B-8200-A1E295C1C71E}" type="pres">
      <dgm:prSet presAssocID="{DFC131EE-3440-4CF0-BB05-DC3438605166}" presName="nodeFollowingNodes" presStyleLbl="node1" presStyleIdx="4" presStyleCnt="5" custScaleX="139185" custScaleY="146826" custRadScaleRad="104024" custRadScaleInc="-271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651A25-81DE-4407-A375-BB1CFDAA3497}" srcId="{240DDF91-AEC2-4967-915D-53C75E930FEB}" destId="{2BCDDA39-1C1D-442F-93D1-11B8D2E8D658}" srcOrd="3" destOrd="0" parTransId="{4E22F32C-2E98-400E-B3B4-E9C0B3D53A14}" sibTransId="{7A640277-17AE-41E1-9C78-083236A0CCBD}"/>
    <dgm:cxn modelId="{4B849BFE-A8AD-4CA5-9B98-9E2CC9135374}" srcId="{240DDF91-AEC2-4967-915D-53C75E930FEB}" destId="{DFC131EE-3440-4CF0-BB05-DC3438605166}" srcOrd="4" destOrd="0" parTransId="{21084B77-51A2-4F74-8032-5E3D333F8663}" sibTransId="{FC3BD7B3-0CDD-4C81-A87A-2EA92C4DFED4}"/>
    <dgm:cxn modelId="{80EFB22A-1B5F-42C8-9DC4-DEB159B2E927}" type="presOf" srcId="{240DDF91-AEC2-4967-915D-53C75E930FEB}" destId="{A7F20A03-B94E-43DA-AEAD-B336AE71E63E}" srcOrd="0" destOrd="0" presId="urn:microsoft.com/office/officeart/2005/8/layout/cycle3"/>
    <dgm:cxn modelId="{02330D12-8A5B-43B1-B77F-8B3C67173F17}" type="presOf" srcId="{FA652250-1573-4856-BBDD-6BEE5CC8C51E}" destId="{BB21B464-AA40-4D85-B4B4-D07610177AB7}" srcOrd="0" destOrd="0" presId="urn:microsoft.com/office/officeart/2005/8/layout/cycle3"/>
    <dgm:cxn modelId="{024D98F0-0CA1-46AE-8282-C6C8AB533E9B}" type="presOf" srcId="{05FADE70-B650-4BF2-BF2A-32427D850086}" destId="{6F069515-5B90-482D-A608-9BB3D10E5792}" srcOrd="0" destOrd="0" presId="urn:microsoft.com/office/officeart/2005/8/layout/cycle3"/>
    <dgm:cxn modelId="{E0496F13-73AA-4F9E-80D2-96A65C78917D}" srcId="{240DDF91-AEC2-4967-915D-53C75E930FEB}" destId="{FA652250-1573-4856-BBDD-6BEE5CC8C51E}" srcOrd="2" destOrd="0" parTransId="{0859DAA9-62AA-4449-8980-6F201ABC033A}" sibTransId="{DEB205BF-5D55-49F7-9FCD-795CBFD217F7}"/>
    <dgm:cxn modelId="{7266D734-C9C9-4C44-8148-AA5970430110}" srcId="{240DDF91-AEC2-4967-915D-53C75E930FEB}" destId="{E8C23976-BE94-45EF-8B54-86928E0E2BEF}" srcOrd="0" destOrd="0" parTransId="{1194A42E-825D-4A89-A4C7-A8949F3074B3}" sibTransId="{05FADE70-B650-4BF2-BF2A-32427D850086}"/>
    <dgm:cxn modelId="{E6360314-4E60-4CF6-A14C-D0EE7ED6C20F}" type="presOf" srcId="{DFC131EE-3440-4CF0-BB05-DC3438605166}" destId="{2CF144FA-57C7-485B-8200-A1E295C1C71E}" srcOrd="0" destOrd="0" presId="urn:microsoft.com/office/officeart/2005/8/layout/cycle3"/>
    <dgm:cxn modelId="{DF391220-4380-467B-9BA0-E4CC49E432F3}" srcId="{240DDF91-AEC2-4967-915D-53C75E930FEB}" destId="{AA0B2845-3697-4AEF-9E4F-BE80B8023DB6}" srcOrd="1" destOrd="0" parTransId="{9EDC368D-4F6A-442A-913E-83712EE0F610}" sibTransId="{99FD811A-4AC6-4229-8A2F-D0C5581CF1EB}"/>
    <dgm:cxn modelId="{013D204C-6883-4A09-9657-627ACFE7F3FD}" type="presOf" srcId="{AA0B2845-3697-4AEF-9E4F-BE80B8023DB6}" destId="{427F13D1-5FB6-4DBD-A76E-FAAB4AECAAD8}" srcOrd="0" destOrd="0" presId="urn:microsoft.com/office/officeart/2005/8/layout/cycle3"/>
    <dgm:cxn modelId="{4695B7C0-891B-428D-AE8B-FBCAD40D9F32}" type="presOf" srcId="{2BCDDA39-1C1D-442F-93D1-11B8D2E8D658}" destId="{F759EF8E-6557-46DE-B1C5-2ACE715F525F}" srcOrd="0" destOrd="0" presId="urn:microsoft.com/office/officeart/2005/8/layout/cycle3"/>
    <dgm:cxn modelId="{82BC3D13-40F6-433A-ADA9-513F3F6FCA80}" type="presOf" srcId="{E8C23976-BE94-45EF-8B54-86928E0E2BEF}" destId="{FC6805E1-23FC-4298-AECF-82C19292A94B}" srcOrd="0" destOrd="0" presId="urn:microsoft.com/office/officeart/2005/8/layout/cycle3"/>
    <dgm:cxn modelId="{E955413A-2712-4977-B542-B80A6142F472}" type="presParOf" srcId="{A7F20A03-B94E-43DA-AEAD-B336AE71E63E}" destId="{9938F88E-638F-431E-AE61-E75033BB9F65}" srcOrd="0" destOrd="0" presId="urn:microsoft.com/office/officeart/2005/8/layout/cycle3"/>
    <dgm:cxn modelId="{8382227E-FF5E-4097-8962-C472461F32DB}" type="presParOf" srcId="{9938F88E-638F-431E-AE61-E75033BB9F65}" destId="{FC6805E1-23FC-4298-AECF-82C19292A94B}" srcOrd="0" destOrd="0" presId="urn:microsoft.com/office/officeart/2005/8/layout/cycle3"/>
    <dgm:cxn modelId="{6B5A220C-1DE2-42A2-90AF-83C594DCC8FF}" type="presParOf" srcId="{9938F88E-638F-431E-AE61-E75033BB9F65}" destId="{6F069515-5B90-482D-A608-9BB3D10E5792}" srcOrd="1" destOrd="0" presId="urn:microsoft.com/office/officeart/2005/8/layout/cycle3"/>
    <dgm:cxn modelId="{60ACFB7A-9C73-4753-BE81-924D558CE2BB}" type="presParOf" srcId="{9938F88E-638F-431E-AE61-E75033BB9F65}" destId="{427F13D1-5FB6-4DBD-A76E-FAAB4AECAAD8}" srcOrd="2" destOrd="0" presId="urn:microsoft.com/office/officeart/2005/8/layout/cycle3"/>
    <dgm:cxn modelId="{E82994B2-6E0F-4321-8C0F-45DDB4CFEA41}" type="presParOf" srcId="{9938F88E-638F-431E-AE61-E75033BB9F65}" destId="{BB21B464-AA40-4D85-B4B4-D07610177AB7}" srcOrd="3" destOrd="0" presId="urn:microsoft.com/office/officeart/2005/8/layout/cycle3"/>
    <dgm:cxn modelId="{D287BE8A-DA59-4015-918E-458E4382B7C3}" type="presParOf" srcId="{9938F88E-638F-431E-AE61-E75033BB9F65}" destId="{F759EF8E-6557-46DE-B1C5-2ACE715F525F}" srcOrd="4" destOrd="0" presId="urn:microsoft.com/office/officeart/2005/8/layout/cycle3"/>
    <dgm:cxn modelId="{0F807F75-5DB8-49E2-9263-9DF2963E8F50}" type="presParOf" srcId="{9938F88E-638F-431E-AE61-E75033BB9F65}" destId="{2CF144FA-57C7-485B-8200-A1E295C1C71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CBDC7-F7E7-4CB1-9FE5-6DAC780AE3BE}">
      <dsp:nvSpPr>
        <dsp:cNvPr id="0" name=""/>
        <dsp:cNvSpPr/>
      </dsp:nvSpPr>
      <dsp:spPr>
        <a:xfrm>
          <a:off x="746856" y="144015"/>
          <a:ext cx="6902556" cy="810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chemeClr val="tx1"/>
              </a:solidFill>
            </a:rPr>
            <a:t>Визначення кількості суб’єктів господарювання, </a:t>
          </a:r>
          <a:br>
            <a:rPr lang="uk-UA" sz="1800" kern="1200" noProof="0" dirty="0" smtClean="0">
              <a:solidFill>
                <a:schemeClr val="tx1"/>
              </a:solidFill>
            </a:rPr>
          </a:br>
          <a:r>
            <a:rPr lang="uk-UA" sz="1800" kern="1200" noProof="0" dirty="0" smtClean="0">
              <a:solidFill>
                <a:schemeClr val="tx1"/>
              </a:solidFill>
            </a:rPr>
            <a:t>що підпадають під регулювання </a:t>
          </a:r>
          <a:br>
            <a:rPr lang="uk-UA" sz="1800" kern="1200" noProof="0" dirty="0" smtClean="0">
              <a:solidFill>
                <a:schemeClr val="tx1"/>
              </a:solidFill>
            </a:rPr>
          </a:br>
          <a:r>
            <a:rPr lang="uk-UA" sz="1800" kern="1200" noProof="0" dirty="0" smtClean="0">
              <a:solidFill>
                <a:schemeClr val="tx1"/>
              </a:solidFill>
            </a:rPr>
            <a:t>(малі та мікропідприємства разом)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770604" y="167763"/>
        <a:ext cx="5682216" cy="763316"/>
      </dsp:txXfrm>
    </dsp:sp>
    <dsp:sp modelId="{473CB46E-B427-4594-93CB-1BBA3F078B92}">
      <dsp:nvSpPr>
        <dsp:cNvPr id="0" name=""/>
        <dsp:cNvSpPr/>
      </dsp:nvSpPr>
      <dsp:spPr>
        <a:xfrm>
          <a:off x="188992" y="1142592"/>
          <a:ext cx="6902556" cy="132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rgbClr val="C00000"/>
              </a:solidFill>
            </a:rPr>
            <a:t>Правило: Якщо питома вага суб’єктів малого підприємництва (малих та мікропідприємств разом)  </a:t>
          </a:r>
          <a:r>
            <a:rPr lang="ru-RU" sz="1600" b="1" kern="1200" noProof="0" dirty="0" smtClean="0">
              <a:solidFill>
                <a:srgbClr val="C00000"/>
              </a:solidFill>
            </a:rPr>
            <a:t/>
          </a:r>
          <a:br>
            <a:rPr lang="ru-RU" sz="1600" b="1" kern="1200" noProof="0" dirty="0" smtClean="0">
              <a:solidFill>
                <a:srgbClr val="C00000"/>
              </a:solidFill>
            </a:rPr>
          </a:br>
          <a:r>
            <a:rPr lang="uk-UA" sz="1600" b="1" kern="1200" noProof="0" dirty="0" smtClean="0">
              <a:solidFill>
                <a:srgbClr val="C00000"/>
              </a:solidFill>
            </a:rPr>
            <a:t>у загальній  кількості суб’єктів, на яких поширюється регулювання, складає понад 10% необхідно проводити </a:t>
          </a:r>
          <a:br>
            <a:rPr lang="uk-UA" sz="1600" b="1" kern="1200" noProof="0" dirty="0" smtClean="0">
              <a:solidFill>
                <a:srgbClr val="C00000"/>
              </a:solidFill>
            </a:rPr>
          </a:br>
          <a:r>
            <a:rPr lang="uk-UA" sz="1600" b="1" kern="1200" noProof="0" dirty="0" smtClean="0">
              <a:solidFill>
                <a:srgbClr val="C00000"/>
              </a:solidFill>
            </a:rPr>
            <a:t>М-Тест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rgbClr val="C00000"/>
              </a:solidFill>
            </a:rPr>
            <a:t>(додаток 4 Методики)</a:t>
          </a:r>
          <a:endParaRPr lang="uk-UA" sz="1600" b="1" kern="1200" noProof="0" dirty="0">
            <a:solidFill>
              <a:srgbClr val="C00000"/>
            </a:solidFill>
          </a:endParaRPr>
        </a:p>
      </dsp:txBody>
      <dsp:txXfrm>
        <a:off x="227841" y="1181441"/>
        <a:ext cx="5556861" cy="1248688"/>
      </dsp:txXfrm>
    </dsp:sp>
    <dsp:sp modelId="{ABA51DF3-EE6C-4D3C-9852-E0054E5E0F4B}">
      <dsp:nvSpPr>
        <dsp:cNvPr id="0" name=""/>
        <dsp:cNvSpPr/>
      </dsp:nvSpPr>
      <dsp:spPr>
        <a:xfrm>
          <a:off x="802284" y="2664295"/>
          <a:ext cx="6902556" cy="750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kern="1200" noProof="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noProof="0" dirty="0" smtClean="0">
              <a:solidFill>
                <a:schemeClr val="tx1"/>
              </a:solidFill>
            </a:rPr>
            <a:t>Короткий опис вигод та витрат бізнесу для кожної з альтернатив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824260" y="2686271"/>
        <a:ext cx="5599235" cy="706371"/>
      </dsp:txXfrm>
    </dsp:sp>
    <dsp:sp modelId="{C6C6E967-713E-4AF0-BD44-6CF6B23FDFC3}">
      <dsp:nvSpPr>
        <dsp:cNvPr id="0" name=""/>
        <dsp:cNvSpPr/>
      </dsp:nvSpPr>
      <dsp:spPr>
        <a:xfrm>
          <a:off x="188992" y="3744415"/>
          <a:ext cx="6902556" cy="70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Розрахунок орієнтовної суми витрат на впровадження кожної альтернативи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9552" y="3764975"/>
        <a:ext cx="5593439" cy="660867"/>
      </dsp:txXfrm>
    </dsp:sp>
    <dsp:sp modelId="{16FA307C-6C9B-4BF0-AF6F-E930DFDAC817}">
      <dsp:nvSpPr>
        <dsp:cNvPr id="0" name=""/>
        <dsp:cNvSpPr/>
      </dsp:nvSpPr>
      <dsp:spPr>
        <a:xfrm>
          <a:off x="6192689" y="735167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347918" y="735167"/>
        <a:ext cx="379450" cy="519156"/>
      </dsp:txXfrm>
    </dsp:sp>
    <dsp:sp modelId="{B23FF347-F402-4E58-AB92-8E898255D985}">
      <dsp:nvSpPr>
        <dsp:cNvPr id="0" name=""/>
        <dsp:cNvSpPr/>
      </dsp:nvSpPr>
      <dsp:spPr>
        <a:xfrm>
          <a:off x="6157194" y="2268277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312423" y="2268277"/>
        <a:ext cx="379450" cy="519156"/>
      </dsp:txXfrm>
    </dsp:sp>
    <dsp:sp modelId="{224314EC-AD5B-42A0-B309-157C249BD319}">
      <dsp:nvSpPr>
        <dsp:cNvPr id="0" name=""/>
        <dsp:cNvSpPr/>
      </dsp:nvSpPr>
      <dsp:spPr>
        <a:xfrm>
          <a:off x="6202283" y="3312365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357512" y="3312365"/>
        <a:ext cx="379450" cy="519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69515-5B90-482D-A608-9BB3D10E5792}">
      <dsp:nvSpPr>
        <dsp:cNvPr id="0" name=""/>
        <dsp:cNvSpPr/>
      </dsp:nvSpPr>
      <dsp:spPr>
        <a:xfrm>
          <a:off x="1039126" y="-495733"/>
          <a:ext cx="4393179" cy="4670564"/>
        </a:xfrm>
        <a:prstGeom prst="circularArrow">
          <a:avLst>
            <a:gd name="adj1" fmla="val 5544"/>
            <a:gd name="adj2" fmla="val 330680"/>
            <a:gd name="adj3" fmla="val 12319413"/>
            <a:gd name="adj4" fmla="val 1835053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805E1-23FC-4298-AECF-82C19292A94B}">
      <dsp:nvSpPr>
        <dsp:cNvPr id="0" name=""/>
        <dsp:cNvSpPr/>
      </dsp:nvSpPr>
      <dsp:spPr>
        <a:xfrm>
          <a:off x="1423116" y="96313"/>
          <a:ext cx="3372708" cy="758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rgbClr val="C00000"/>
              </a:solidFill>
            </a:rPr>
            <a:t>Обов</a:t>
          </a:r>
          <a:r>
            <a:rPr lang="uk-UA" sz="1800" b="1" kern="1200" noProof="0" dirty="0" smtClean="0">
              <a:solidFill>
                <a:srgbClr val="C00000"/>
              </a:solidFill>
              <a:latin typeface="Times New Roman"/>
              <a:cs typeface="Times New Roman"/>
            </a:rPr>
            <a:t>'</a:t>
          </a:r>
          <a:r>
            <a:rPr lang="uk-UA" sz="1800" b="1" kern="1200" noProof="0" dirty="0" smtClean="0">
              <a:solidFill>
                <a:srgbClr val="C00000"/>
              </a:solidFill>
            </a:rPr>
            <a:t>язкові показники результативності:</a:t>
          </a:r>
          <a:endParaRPr lang="uk-UA" sz="1800" b="1" kern="1200" noProof="0" dirty="0">
            <a:solidFill>
              <a:srgbClr val="C00000"/>
            </a:solidFill>
          </a:endParaRPr>
        </a:p>
      </dsp:txBody>
      <dsp:txXfrm>
        <a:off x="1460126" y="133323"/>
        <a:ext cx="3298688" cy="684126"/>
      </dsp:txXfrm>
    </dsp:sp>
    <dsp:sp modelId="{427F13D1-5FB6-4DBD-A76E-FAAB4AECAAD8}">
      <dsp:nvSpPr>
        <dsp:cNvPr id="0" name=""/>
        <dsp:cNvSpPr/>
      </dsp:nvSpPr>
      <dsp:spPr>
        <a:xfrm>
          <a:off x="25655" y="994623"/>
          <a:ext cx="2889336" cy="1312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chemeClr val="tx1"/>
              </a:solidFill>
            </a:rPr>
            <a:t>розмір надходжень до державного та місцевих бюджетів і державних цільових фондів, пов’язаних з дією акта;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89737" y="1058705"/>
        <a:ext cx="2761172" cy="1184570"/>
      </dsp:txXfrm>
    </dsp:sp>
    <dsp:sp modelId="{BB21B464-AA40-4D85-B4B4-D07610177AB7}">
      <dsp:nvSpPr>
        <dsp:cNvPr id="0" name=""/>
        <dsp:cNvSpPr/>
      </dsp:nvSpPr>
      <dsp:spPr>
        <a:xfrm>
          <a:off x="3401642" y="999972"/>
          <a:ext cx="2614465" cy="136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chemeClr val="tx1"/>
              </a:solidFill>
            </a:rPr>
            <a:t>кількість суб’єктів господарювання та/або фізичних осіб, на яких поширюється дія акта;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3468376" y="1066706"/>
        <a:ext cx="2480997" cy="1233588"/>
      </dsp:txXfrm>
    </dsp:sp>
    <dsp:sp modelId="{F759EF8E-6557-46DE-B1C5-2ACE715F525F}">
      <dsp:nvSpPr>
        <dsp:cNvPr id="0" name=""/>
        <dsp:cNvSpPr/>
      </dsp:nvSpPr>
      <dsp:spPr>
        <a:xfrm>
          <a:off x="203671" y="2711002"/>
          <a:ext cx="3012343" cy="1568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chemeClr val="tx1"/>
              </a:solidFill>
            </a:rPr>
            <a:t>розмір коштів та час, що витрачаються суб’єктами господарювання та/або фізичними особами, пов’язаними з виконанням вимог акта;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280251" y="2787582"/>
        <a:ext cx="2859183" cy="1415592"/>
      </dsp:txXfrm>
    </dsp:sp>
    <dsp:sp modelId="{2CF144FA-57C7-485B-8200-A1E295C1C71E}">
      <dsp:nvSpPr>
        <dsp:cNvPr id="0" name=""/>
        <dsp:cNvSpPr/>
      </dsp:nvSpPr>
      <dsp:spPr>
        <a:xfrm>
          <a:off x="3339369" y="2728161"/>
          <a:ext cx="2997334" cy="1580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chemeClr val="tx1"/>
              </a:solidFill>
            </a:rPr>
            <a:t>рівень поінформованості суб’єктів господарювання та/або фізичних осіб стосовно основних положень регуляторного акта.</a:t>
          </a:r>
          <a:endParaRPr lang="uk-UA" sz="1800" kern="1200" noProof="0" dirty="0">
            <a:solidFill>
              <a:schemeClr val="tx1"/>
            </a:solidFill>
          </a:endParaRPr>
        </a:p>
      </dsp:txBody>
      <dsp:txXfrm>
        <a:off x="3416544" y="2805336"/>
        <a:ext cx="2842984" cy="1426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6" y="0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18D238D9-E2A1-4DC2-AA54-B79C6A158A9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6" y="9446678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E9F06B8A-720A-43BA-ADA4-D3708ED76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0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4952B43D-1677-4B10-BFE6-A5A64508916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10" tIns="45705" rIns="91410" bIns="457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6678"/>
            <a:ext cx="2971800" cy="497284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33A7CB7F-A6EA-4FA9-9E10-D4FC22538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2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B7F-A6EA-4FA9-9E10-D4FC22538A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3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1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6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9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2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8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1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2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7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56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5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AFC6-6F14-4152-8DCC-2D1AFADF70B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E545-6EDC-4F33-B282-AC1C7B58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7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9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0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1.wdp"/><Relationship Id="rId5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3.wdp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2.png"/><Relationship Id="rId7" Type="http://schemas.openxmlformats.org/officeDocument/2006/relationships/diagramData" Target="../diagrams/data1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microsoft.com/office/2007/relationships/diagramDrawing" Target="../diagrams/drawing1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.xml"/><Relationship Id="rId4" Type="http://schemas.microsoft.com/office/2007/relationships/hdphoto" Target="../media/hdphoto13.wdp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microsoft.com/office/2007/relationships/hdphoto" Target="../media/hdphoto15.wdp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microsoft.com/office/2007/relationships/hdphoto" Target="../media/hdphoto17.wdp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microsoft.com/office/2007/relationships/hdphoto" Target="../media/hdphoto1.wdp"/><Relationship Id="rId9" Type="http://schemas.microsoft.com/office/2007/relationships/hdphoto" Target="../media/hdphoto1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microsoft.com/office/2007/relationships/hdphoto" Target="../media/hdphoto1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9.wdp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03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71600" y="5013176"/>
            <a:ext cx="7488833" cy="72008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i="1" dirty="0" smtClean="0">
                <a:latin typeface="Arial" pitchFamily="34" charset="0"/>
                <a:cs typeface="Arial" pitchFamily="34" charset="0"/>
              </a:rPr>
              <a:t>ДЛЯ МІСЦЕВИХ ОРГАНІВ ВИКОНАВЧОЇ ВЛАДИ ТА МІСЦЕВОГО САМОВРЯДУВАННЯ </a:t>
            </a:r>
            <a:r>
              <a:rPr lang="uk-UA" sz="1800" b="1" i="1" dirty="0" smtClean="0">
                <a:latin typeface="Arial" pitchFamily="34" charset="0"/>
                <a:cs typeface="Arial" pitchFamily="34" charset="0"/>
              </a:rPr>
              <a:t>НОВОАЙДАРСЬКОГО РАЙОНУ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МЕТОДИЧНІ РЕКОМЕНДАЦІЇ</a:t>
            </a:r>
          </a:p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ЩОДО РОЗРОБКИ РЕГУЛЯТОРНИХ АКТІВ ТА ЗДІЙСНЕННЯ АНАЛІЗУ ЇХ ВПЛИВУ НА МАЛИЙ ТА СЕРЕДНІЙ БІЗНЕС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7"/>
            <a:ext cx="6840760" cy="2952329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5805264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 smtClean="0">
                <a:solidFill>
                  <a:srgbClr val="C00000"/>
                </a:solidFill>
              </a:rPr>
              <a:t>Розроблені відповідно до постанови Кабінету Міністрів України від 11.03.2004 №308 "Про затвердження методик проведення аналізу впливу та відстеження результативності регуляторного акта" (із змінами </a:t>
            </a:r>
            <a:br>
              <a:rPr lang="uk-UA" sz="1400" b="1" dirty="0" smtClean="0">
                <a:solidFill>
                  <a:srgbClr val="C00000"/>
                </a:solidFill>
              </a:rPr>
            </a:br>
            <a:r>
              <a:rPr lang="uk-UA" sz="1400" b="1" dirty="0" smtClean="0">
                <a:solidFill>
                  <a:srgbClr val="C00000"/>
                </a:solidFill>
              </a:rPr>
              <a:t>від 16.12.2015 № 1151)</a:t>
            </a:r>
            <a:endParaRPr lang="uk-UA" sz="14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  <a:ln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683568" y="836712"/>
            <a:ext cx="8352927" cy="43204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>
                <a:cs typeface="Arial" pitchFamily="34" charset="0"/>
              </a:rPr>
              <a:t>В ПРОЦЕСІ ПРОВЕДЕННЯ </a:t>
            </a:r>
            <a:r>
              <a:rPr lang="ru-RU" sz="2400" b="1" i="1" dirty="0" smtClean="0">
                <a:cs typeface="Arial" pitchFamily="34" charset="0"/>
              </a:rPr>
              <a:t>АРВ ЗДІЙСНЮЄТЬСЯ ВИЗНАЧЕННЯ:</a:t>
            </a:r>
            <a:endParaRPr lang="ru-RU" sz="2400" b="1" i="1" dirty="0"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3780" y="1269369"/>
            <a:ext cx="8312992" cy="43143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ПРОБЛЕМИ</a:t>
            </a:r>
            <a:r>
              <a:rPr lang="ru-RU" sz="1300" b="1" dirty="0">
                <a:solidFill>
                  <a:schemeClr val="tx1"/>
                </a:solidFill>
              </a:rPr>
              <a:t>, ЯКУ ПЕРЕДБАЧАЄТЬСЯ РОЗВ’ЯЗАТИ ШЛЯХОМ ДЕРЖАВНОГО РЕГУЛЮВАННЯ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3779" y="1844824"/>
            <a:ext cx="8312993" cy="43204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ЦІЛІ </a:t>
            </a:r>
            <a:r>
              <a:rPr lang="ru-RU" sz="1300" b="1" dirty="0">
                <a:solidFill>
                  <a:schemeClr val="tx1"/>
                </a:solidFill>
              </a:rPr>
              <a:t>ДЕРЖАВНОГО РЕГУЛЮВАННЯ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443" y="2420888"/>
            <a:ext cx="8288329" cy="45626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ОЦІНКА </a:t>
            </a:r>
            <a:r>
              <a:rPr lang="ru-RU" sz="1300" b="1" dirty="0">
                <a:solidFill>
                  <a:schemeClr val="tx1"/>
                </a:solidFill>
              </a:rPr>
              <a:t>АЛЬТЕРНАТИВНИХ СПОСОБІВ ДОСЯГНЕННЯ ВИЗНАЧЕНИХ ЦІЛЕЙ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8442" y="2996952"/>
            <a:ext cx="8288330" cy="43204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МЕХАНІЗМУ  </a:t>
            </a:r>
            <a:r>
              <a:rPr lang="ru-RU" sz="1300" b="1" dirty="0">
                <a:solidFill>
                  <a:schemeClr val="tx1"/>
                </a:solidFill>
              </a:rPr>
              <a:t>РОЗВ’ЯЗАННЯ ПРОБЛЕМИ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3289" y="3573016"/>
            <a:ext cx="8253483" cy="43204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МОЖЛИВОСТЕЙ </a:t>
            </a:r>
            <a:r>
              <a:rPr lang="ru-RU" sz="1300" b="1" dirty="0">
                <a:solidFill>
                  <a:schemeClr val="tx1"/>
                </a:solidFill>
              </a:rPr>
              <a:t>ДОСЯГНЕННЯ ВИЗНАЧЕНИХ ЦІЛЕЙ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290" y="4129709"/>
            <a:ext cx="8253484" cy="37941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300" b="1" dirty="0" smtClean="0">
                <a:solidFill>
                  <a:schemeClr val="tx1"/>
                </a:solidFill>
              </a:rPr>
              <a:t>ОЧІКУВАНИХ РЕЗУЛЬТАТІВ ПРИЙНЯТТЯ АКТА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2" y="5250865"/>
            <a:ext cx="8235172" cy="39550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300" b="1" dirty="0" smtClean="0">
                <a:solidFill>
                  <a:schemeClr val="tx1"/>
                </a:solidFill>
              </a:rPr>
              <a:t>ПОКАЗНИКІВ РЕЗУЛЬТАТИВНОСТІ АКТА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1795" y="5832627"/>
            <a:ext cx="8214979" cy="46836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50" b="1" dirty="0" smtClean="0">
                <a:solidFill>
                  <a:schemeClr val="tx1"/>
                </a:solidFill>
              </a:rPr>
              <a:t>ЗАХОДІВ, ЗА  ДОПОМОГОЮ ЯКИХ ЗДІЙСНЮВАТИМЕТЬСЯ ВІДСТЕЖЕННЯ РЕЗУЛЬТАТИВНОСТІ ДІЇ АКТА</a:t>
            </a:r>
            <a:endParaRPr lang="ru-RU" sz="125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602" y="4671554"/>
            <a:ext cx="8235171" cy="3992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300" b="1" dirty="0" smtClean="0">
                <a:solidFill>
                  <a:schemeClr val="tx1"/>
                </a:solidFill>
              </a:rPr>
              <a:t>СТРОКУ ДІЇ АКТА</a:t>
            </a:r>
            <a:endParaRPr lang="ru-RU" sz="13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49" y="1292284"/>
            <a:ext cx="542925" cy="542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96" y="1877963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24" y="2420888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15735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58660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53" y="4107711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33" y="4671554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81" y="5250865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42" b="97758" l="472" r="990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Выгнутая вниз стрелка 23"/>
          <p:cNvSpPr/>
          <p:nvPr/>
        </p:nvSpPr>
        <p:spPr>
          <a:xfrm>
            <a:off x="5832152" y="3689840"/>
            <a:ext cx="1216152" cy="5312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2699792" y="3689840"/>
            <a:ext cx="720080" cy="5312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ВИЗНАЧЕННЯ ПРОБЛЕМИ, ЯКУ ПЕРЕДБАЧАЄТЬСЯ РОЗВ’ЯЗАТИ ШЛЯХОМ ДЕРЖАВНОГО РЕГУЛЮВАННЯ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036496" cy="4680834"/>
          </a:xfrm>
        </p:spPr>
        <p:txBody>
          <a:bodyPr>
            <a:normAutofit fontScale="25000" lnSpcReduction="20000"/>
          </a:bodyPr>
          <a:lstStyle/>
          <a:p>
            <a:endParaRPr lang="ru-RU" sz="4000" spc="-100" dirty="0"/>
          </a:p>
          <a:p>
            <a:endParaRPr lang="ru-RU" sz="8800" spc="-100" dirty="0" smtClean="0"/>
          </a:p>
          <a:p>
            <a:endParaRPr lang="ru-RU" sz="8800" spc="-100" dirty="0"/>
          </a:p>
          <a:p>
            <a:endParaRPr lang="ru-RU" sz="4000" spc="-100" dirty="0"/>
          </a:p>
          <a:p>
            <a:endParaRPr lang="ru-RU" sz="8800" spc="-100" dirty="0" smtClean="0"/>
          </a:p>
          <a:p>
            <a:endParaRPr lang="ru-RU" sz="8800" spc="-100" dirty="0"/>
          </a:p>
          <a:p>
            <a:endParaRPr lang="ru-RU" sz="4000" spc="-100" dirty="0"/>
          </a:p>
          <a:p>
            <a:endParaRPr lang="ru-RU" sz="8800" spc="-100" dirty="0" smtClean="0"/>
          </a:p>
          <a:p>
            <a:endParaRPr lang="ru-RU" sz="8800" spc="-100" dirty="0" smtClean="0"/>
          </a:p>
          <a:p>
            <a:endParaRPr lang="ru-RU" sz="8800" spc="-100" dirty="0"/>
          </a:p>
          <a:p>
            <a:pPr marL="0" indent="0">
              <a:buNone/>
            </a:pPr>
            <a:r>
              <a:rPr lang="ru-RU" sz="9600" b="1" u="sng" dirty="0" smtClean="0">
                <a:solidFill>
                  <a:srgbClr val="C00000"/>
                </a:solidFill>
              </a:rPr>
              <a:t>Правило</a:t>
            </a:r>
            <a:r>
              <a:rPr lang="ru-RU" sz="9600" b="1" u="sng" dirty="0">
                <a:solidFill>
                  <a:srgbClr val="C00000"/>
                </a:solidFill>
              </a:rPr>
              <a:t>:</a:t>
            </a:r>
            <a:r>
              <a:rPr lang="ru-RU" sz="9600" b="1" dirty="0">
                <a:solidFill>
                  <a:srgbClr val="C00000"/>
                </a:solidFill>
              </a:rPr>
              <a:t> </a:t>
            </a:r>
            <a:r>
              <a:rPr lang="uk-UA" sz="9600" b="1" dirty="0" smtClean="0">
                <a:solidFill>
                  <a:srgbClr val="C00000"/>
                </a:solidFill>
              </a:rPr>
              <a:t>проблема має бути обґрунтована </a:t>
            </a:r>
            <a:br>
              <a:rPr lang="uk-UA" sz="9600" b="1" dirty="0" smtClean="0">
                <a:solidFill>
                  <a:srgbClr val="C00000"/>
                </a:solidFill>
              </a:rPr>
            </a:br>
            <a:r>
              <a:rPr lang="uk-UA" sz="9600" b="1" dirty="0" smtClean="0">
                <a:solidFill>
                  <a:srgbClr val="C00000"/>
                </a:solidFill>
              </a:rPr>
              <a:t>                   цифровими показниками, </a:t>
            </a:r>
            <a:br>
              <a:rPr lang="uk-UA" sz="9600" b="1" dirty="0" smtClean="0">
                <a:solidFill>
                  <a:srgbClr val="C00000"/>
                </a:solidFill>
              </a:rPr>
            </a:br>
            <a:r>
              <a:rPr lang="uk-UA" sz="9600" b="1" dirty="0" smtClean="0">
                <a:solidFill>
                  <a:srgbClr val="C00000"/>
                </a:solidFill>
              </a:rPr>
              <a:t>                   що доводять її наявність і масштаб.</a:t>
            </a:r>
          </a:p>
          <a:p>
            <a:pPr marL="0" indent="0">
              <a:buNone/>
            </a:pPr>
            <a:r>
              <a:rPr lang="uk-UA" sz="9600" b="1" dirty="0" smtClean="0">
                <a:solidFill>
                  <a:srgbClr val="C00000"/>
                </a:solidFill>
              </a:rPr>
              <a:t> 		</a:t>
            </a:r>
            <a:r>
              <a:rPr lang="uk-UA" sz="9600" b="1" u="sng" dirty="0" smtClean="0">
                <a:solidFill>
                  <a:srgbClr val="C00000"/>
                </a:solidFill>
              </a:rPr>
              <a:t>Немає доказів – немає проблеми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179512" y="1848148"/>
            <a:ext cx="2786608" cy="50405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pc="-100" dirty="0" smtClean="0">
              <a:solidFill>
                <a:schemeClr val="tx1"/>
              </a:solidFill>
            </a:endParaRPr>
          </a:p>
          <a:p>
            <a:pPr algn="ctr"/>
            <a:r>
              <a:rPr lang="uk-UA" spc="-100" dirty="0" smtClean="0">
                <a:solidFill>
                  <a:schemeClr val="tx1"/>
                </a:solidFill>
              </a:rPr>
              <a:t>Чітке визначення проблеми</a:t>
            </a:r>
          </a:p>
          <a:p>
            <a:pPr algn="ctr"/>
            <a:endParaRPr lang="ru-RU" dirty="0"/>
          </a:p>
        </p:txBody>
      </p:sp>
      <p:sp>
        <p:nvSpPr>
          <p:cNvPr id="10" name="Табличка 9"/>
          <p:cNvSpPr/>
          <p:nvPr/>
        </p:nvSpPr>
        <p:spPr>
          <a:xfrm>
            <a:off x="530957" y="3133316"/>
            <a:ext cx="2426568" cy="57606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-100" dirty="0" smtClean="0">
                <a:solidFill>
                  <a:schemeClr val="tx1"/>
                </a:solidFill>
              </a:rPr>
              <a:t>Оцінка важливості проблеми</a:t>
            </a:r>
            <a:endParaRPr lang="uk-UA" spc="-100" dirty="0">
              <a:solidFill>
                <a:schemeClr val="tx1"/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3448751" y="3421348"/>
            <a:ext cx="2484288" cy="9361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pc="-100" dirty="0" smtClean="0"/>
          </a:p>
          <a:p>
            <a:pPr algn="ctr"/>
            <a:r>
              <a:rPr lang="uk-UA" spc="-100" dirty="0" smtClean="0">
                <a:solidFill>
                  <a:schemeClr val="tx1"/>
                </a:solidFill>
              </a:rPr>
              <a:t>Основні групи, на які проблема справляє негативний вплив</a:t>
            </a:r>
          </a:p>
          <a:p>
            <a:endParaRPr lang="ru-RU" sz="800" spc="-100" dirty="0"/>
          </a:p>
          <a:p>
            <a:pPr algn="ctr"/>
            <a:endParaRPr lang="ru-RU" dirty="0"/>
          </a:p>
        </p:txBody>
      </p:sp>
      <p:sp>
        <p:nvSpPr>
          <p:cNvPr id="14" name="Табличка 13"/>
          <p:cNvSpPr/>
          <p:nvPr/>
        </p:nvSpPr>
        <p:spPr>
          <a:xfrm>
            <a:off x="6660232" y="4092736"/>
            <a:ext cx="2282552" cy="221658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100" dirty="0" smtClean="0">
              <a:solidFill>
                <a:schemeClr val="tx1"/>
              </a:solidFill>
            </a:endParaRPr>
          </a:p>
          <a:p>
            <a:pPr algn="ctr"/>
            <a:r>
              <a:rPr lang="ru-RU" spc="-100" dirty="0" smtClean="0">
                <a:solidFill>
                  <a:schemeClr val="tx1"/>
                </a:solidFill>
              </a:rPr>
              <a:t>Об</a:t>
            </a:r>
            <a:r>
              <a:rPr lang="uk-UA" spc="-100" dirty="0" smtClean="0">
                <a:solidFill>
                  <a:schemeClr val="tx1"/>
                </a:solidFill>
              </a:rPr>
              <a:t>ґрунтування</a:t>
            </a:r>
            <a:r>
              <a:rPr lang="ru-RU" spc="-100" dirty="0" smtClean="0">
                <a:solidFill>
                  <a:schemeClr val="tx1"/>
                </a:solidFill>
              </a:rPr>
              <a:t> нем</a:t>
            </a:r>
            <a:r>
              <a:rPr lang="uk-UA" spc="-100" dirty="0" err="1" smtClean="0">
                <a:solidFill>
                  <a:schemeClr val="tx1"/>
                </a:solidFill>
              </a:rPr>
              <a:t>ожливості</a:t>
            </a:r>
            <a:r>
              <a:rPr lang="uk-UA" spc="-100" dirty="0" smtClean="0">
                <a:solidFill>
                  <a:schemeClr val="tx1"/>
                </a:solidFill>
              </a:rPr>
              <a:t> розв'язання проблеми за допомогою діючих регуляторних актів</a:t>
            </a:r>
          </a:p>
          <a:p>
            <a:pPr algn="ctr"/>
            <a:endParaRPr lang="ru-RU" dirty="0"/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2966120" y="1776638"/>
            <a:ext cx="1216152" cy="5157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8676456" y="3310992"/>
            <a:ext cx="467544" cy="10464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6588224" y="1848148"/>
            <a:ext cx="2354560" cy="184169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100" dirty="0" smtClean="0">
              <a:solidFill>
                <a:schemeClr val="tx1"/>
              </a:solidFill>
            </a:endParaRPr>
          </a:p>
          <a:p>
            <a:pPr algn="ctr"/>
            <a:r>
              <a:rPr lang="uk-UA" spc="-100" dirty="0" smtClean="0">
                <a:solidFill>
                  <a:schemeClr val="tx1"/>
                </a:solidFill>
              </a:rPr>
              <a:t>Обґрунтування неможливості розв'язання проблеми за допомогою ринкових механізмів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1" y="5044522"/>
            <a:ext cx="810845" cy="1042036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>
            <a:noFill/>
          </a:ln>
          <a:effectLst/>
          <a:extLst/>
        </p:spPr>
      </p:pic>
      <p:sp>
        <p:nvSpPr>
          <p:cNvPr id="28" name="Выгнутая вверх стрелка 27"/>
          <p:cNvSpPr/>
          <p:nvPr/>
        </p:nvSpPr>
        <p:spPr>
          <a:xfrm flipH="1">
            <a:off x="2411760" y="2603029"/>
            <a:ext cx="792088" cy="481459"/>
          </a:xfrm>
          <a:prstGeom prst="curvedDownArrow">
            <a:avLst>
              <a:gd name="adj1" fmla="val 25000"/>
              <a:gd name="adj2" fmla="val 66976"/>
              <a:gd name="adj3" fmla="val 57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3045563" y="2292400"/>
            <a:ext cx="3290664" cy="79208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-100" dirty="0" smtClean="0">
                <a:solidFill>
                  <a:schemeClr val="tx1"/>
                </a:solidFill>
              </a:rPr>
              <a:t>Короткий аналіз причин, через які виникла проблема</a:t>
            </a:r>
            <a:endParaRPr lang="uk-UA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55" l="472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981" y="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ВИЗНАЧЕННЯ ПРОБЛЕМИ, ЯКУ ПЕРЕДБАЧАЄТЬСЯ РОЗВ’ЯЗАТИ ШЛЯХОМ ДЕРЖАВНОГО РЕГУЛЮВАННЯ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712968" cy="4482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cs typeface="Arial" pitchFamily="34" charset="0"/>
              </a:rPr>
              <a:t>Джерела інформації для обґрунтування проблеми           </a:t>
            </a:r>
            <a:br>
              <a:rPr lang="uk-UA" sz="24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uk-UA" sz="2400" b="1" dirty="0" smtClean="0">
                <a:solidFill>
                  <a:srgbClr val="C00000"/>
                </a:solidFill>
                <a:cs typeface="Arial" pitchFamily="34" charset="0"/>
              </a:rPr>
              <a:t>та проведення розрахунків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четверенная стрелка 6"/>
          <p:cNvSpPr/>
          <p:nvPr/>
        </p:nvSpPr>
        <p:spPr>
          <a:xfrm>
            <a:off x="4050874" y="3815380"/>
            <a:ext cx="1762331" cy="205222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2522" y="3611031"/>
            <a:ext cx="3168352" cy="2122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статистичні збірники та публічні звіти органів державної влади, отримані в процесі обробки звітності, даних про надзвичайні випадки, замірів, перевірок тощо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3821" y="2852936"/>
            <a:ext cx="29523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власні спостереження та вимірювання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3821" y="5969136"/>
            <a:ext cx="27974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висновки експертів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8144" y="3916908"/>
            <a:ext cx="2880320" cy="1692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консультації з представниками бізнесу (круглі столи, наради, робочі зустрічі, опитування тощо)</a:t>
            </a:r>
          </a:p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45" b="99510" l="9717" r="95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67" y="2349376"/>
            <a:ext cx="1961013" cy="14660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056" b="96667" l="3600" r="97000">
                        <a14:foregroundMark x1="31000" y1="31944" x2="31000" y2="31944"/>
                        <a14:foregroundMark x1="33800" y1="63611" x2="33800" y2="63611"/>
                        <a14:foregroundMark x1="64600" y1="27778" x2="64600" y2="27778"/>
                        <a14:foregroundMark x1="54800" y1="59722" x2="54800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81835"/>
            <a:ext cx="1806848" cy="12762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06" b="97458" l="0" r="100000">
                        <a14:foregroundMark x1="7200" y1="62712" x2="7200" y2="62712"/>
                        <a14:foregroundMark x1="90533" y1="39952" x2="90533" y2="39952"/>
                        <a14:foregroundMark x1="64800" y1="97458" x2="64800" y2="97458"/>
                        <a14:foregroundMark x1="37600" y1="15860" x2="37600" y2="15860"/>
                        <a14:foregroundMark x1="12000" y1="30872" x2="12000" y2="30872"/>
                        <a14:foregroundMark x1="23200" y1="77724" x2="23200" y2="77724"/>
                        <a14:foregroundMark x1="80933" y1="14286" x2="80933" y2="14286"/>
                        <a14:foregroundMark x1="85733" y1="77724" x2="85733" y2="77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66" y="2781784"/>
            <a:ext cx="415020" cy="440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488" r="93624">
                        <a14:foregroundMark x1="58342" y1="22614" x2="58342" y2="22614"/>
                        <a14:foregroundMark x1="80871" y1="65568" x2="83847" y2="65568"/>
                        <a14:foregroundMark x1="70138" y1="14318" x2="70138" y2="14318"/>
                        <a14:foregroundMark x1="6376" y1="47614" x2="6376" y2="47614"/>
                        <a14:foregroundMark x1="63231" y1="85000" x2="63231" y2="85000"/>
                        <a14:foregroundMark x1="25080" y1="76705" x2="25080" y2="76705"/>
                        <a14:foregroundMark x1="26036" y1="14318" x2="26036" y2="14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4383370"/>
            <a:ext cx="1296144" cy="9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ыгнутая вниз стрелка 18"/>
          <p:cNvSpPr/>
          <p:nvPr/>
        </p:nvSpPr>
        <p:spPr>
          <a:xfrm rot="16200000">
            <a:off x="4177635" y="2603761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937183">
            <a:off x="5537458" y="3923194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17885430">
            <a:off x="5266639" y="2704356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2723143">
            <a:off x="2465948" y="3245271"/>
            <a:ext cx="682297" cy="11995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48581" y="950997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cs typeface="Arial" pitchFamily="34" charset="0"/>
              </a:rPr>
              <a:t>ЧІТКЕ ВИЗНАЧЕННЯ ЦІЛІ </a:t>
            </a:r>
            <a:r>
              <a:rPr lang="ru-RU" sz="2400" b="1" i="1" dirty="0">
                <a:cs typeface="Arial" pitchFamily="34" charset="0"/>
              </a:rPr>
              <a:t>ДЕРЖАВНОГО РЕГУЛЮВАННЯ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425355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86739" y="3284984"/>
            <a:ext cx="2808311" cy="9361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cs typeface="Arial" pitchFamily="34" charset="0"/>
              </a:rPr>
              <a:t>Ціль повинна бути: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819551" y="1988840"/>
            <a:ext cx="3600400" cy="11458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безпосередньо пов’язаною із вирішенням проблеми</a:t>
            </a:r>
          </a:p>
          <a:p>
            <a:pPr algn="ctr"/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407720" y="1743085"/>
            <a:ext cx="1778496" cy="12367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реально досяжною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153429" y="3104650"/>
            <a:ext cx="2808311" cy="111643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викладеною чітко та лаконічно</a:t>
            </a:r>
          </a:p>
          <a:p>
            <a:pPr algn="ctr"/>
            <a:endParaRPr lang="ru-RU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535750" y="4412331"/>
            <a:ext cx="2520280" cy="9486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вимірюваною</a:t>
            </a:r>
          </a:p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98291">
                        <a14:foregroundMark x1="3704" y1="46903" x2="3704" y2="46903"/>
                        <a14:foregroundMark x1="25356" y1="39381" x2="25356" y2="39381"/>
                        <a14:foregroundMark x1="20513" y1="50885" x2="20513" y2="50885"/>
                        <a14:foregroundMark x1="7407" y1="33186" x2="7407" y2="33186"/>
                        <a14:foregroundMark x1="13105" y1="22566" x2="13105" y2="22566"/>
                        <a14:foregroundMark x1="23362" y1="32301" x2="23362" y2="32301"/>
                        <a14:foregroundMark x1="23932" y1="26106" x2="23932" y2="26106"/>
                        <a14:foregroundMark x1="28775" y1="6637" x2="28775" y2="6637"/>
                        <a14:backgroundMark x1="40456" y1="71239" x2="40456" y2="71239"/>
                        <a14:backgroundMark x1="49288" y1="73009" x2="49288" y2="73009"/>
                        <a14:backgroundMark x1="32479" y1="89381" x2="32479" y2="89381"/>
                        <a14:backgroundMark x1="35613" y1="56195" x2="35613" y2="56195"/>
                        <a14:backgroundMark x1="37892" y1="67699" x2="37892" y2="67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24" y="4373008"/>
            <a:ext cx="33432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ВИЗНАЧЕННЯ ТА ОЦІНКА АЛЬТЕРНАТИВНИХ СПОСОБІВ ДОСЯГНЕННЯ ВИЗНАЧЕНИХ ЦІЛЕЙ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3485" y="5301208"/>
            <a:ext cx="4016947" cy="90041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100" b="1" u="sng" dirty="0" smtClean="0">
                <a:solidFill>
                  <a:srgbClr val="C00000"/>
                </a:solidFill>
                <a:cs typeface="Arial" pitchFamily="34" charset="0"/>
              </a:rPr>
              <a:t>Правило</a:t>
            </a:r>
            <a:r>
              <a:rPr lang="ru-RU" sz="3100" b="1" u="sng" dirty="0">
                <a:solidFill>
                  <a:srgbClr val="C00000"/>
                </a:solidFill>
                <a:cs typeface="Arial" pitchFamily="34" charset="0"/>
              </a:rPr>
              <a:t>:</a:t>
            </a:r>
            <a:r>
              <a:rPr lang="ru-RU" sz="31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uk-UA" sz="3100" b="1" dirty="0">
                <a:solidFill>
                  <a:srgbClr val="C00000"/>
                </a:solidFill>
                <a:cs typeface="Arial" pitchFamily="34" charset="0"/>
              </a:rPr>
              <a:t>розглядаються лише альтернативи, які </a:t>
            </a:r>
            <a:r>
              <a:rPr lang="uk-UA" sz="3100" b="1" dirty="0" smtClean="0">
                <a:solidFill>
                  <a:srgbClr val="C00000"/>
                </a:solidFill>
                <a:cs typeface="Arial" pitchFamily="34" charset="0"/>
              </a:rPr>
              <a:t>спроможні </a:t>
            </a:r>
            <a:r>
              <a:rPr lang="uk-UA" sz="3100" b="1" dirty="0">
                <a:solidFill>
                  <a:srgbClr val="C00000"/>
                </a:solidFill>
                <a:cs typeface="Arial" pitchFamily="34" charset="0"/>
              </a:rPr>
              <a:t>вирішити існуючу </a:t>
            </a:r>
            <a:r>
              <a:rPr lang="ru-RU" sz="3100" b="1" dirty="0">
                <a:solidFill>
                  <a:srgbClr val="C00000"/>
                </a:solidFill>
                <a:cs typeface="Arial" pitchFamily="34" charset="0"/>
              </a:rPr>
              <a:t>проблему</a:t>
            </a:r>
            <a:endParaRPr lang="ru-RU" sz="3100" dirty="0">
              <a:solidFill>
                <a:srgbClr val="C00000"/>
              </a:solidFill>
            </a:endParaRPr>
          </a:p>
          <a:p>
            <a:pPr algn="just"/>
            <a:endParaRPr lang="ru-RU" sz="1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95113" y="1866485"/>
            <a:ext cx="6696744" cy="53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Визначення альтернативних способів </a:t>
            </a:r>
            <a:r>
              <a:rPr lang="uk-UA" sz="14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(не менше 2-х )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їх короткий опис</a:t>
            </a:r>
            <a:endParaRPr lang="uk-UA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400" y="2572033"/>
            <a:ext cx="66967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cs typeface="Arial" pitchFamily="34" charset="0"/>
              </a:rPr>
              <a:t>Оцінка впливу вибраних альтернативних  способів досягнення цілей  на сфери інтересів:</a:t>
            </a:r>
            <a:br>
              <a:rPr lang="uk-UA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uk-UA" sz="1600" i="1" dirty="0" smtClean="0">
                <a:solidFill>
                  <a:schemeClr val="tx1"/>
                </a:solidFill>
                <a:cs typeface="Arial" pitchFamily="34" charset="0"/>
              </a:rPr>
              <a:t>(опис вигод </a:t>
            </a: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та </a:t>
            </a:r>
            <a:r>
              <a:rPr lang="uk-UA" sz="1600" i="1" dirty="0" smtClean="0">
                <a:solidFill>
                  <a:schemeClr val="tx1"/>
                </a:solidFill>
                <a:cs typeface="Arial" pitchFamily="34" charset="0"/>
              </a:rPr>
              <a:t>витрат</a:t>
            </a: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cs typeface="Arial" pitchFamily="34" charset="0"/>
              </a:rPr>
              <a:t>за кожною альтернативою </a:t>
            </a:r>
            <a:r>
              <a:rPr lang="ru-RU" sz="1600" i="1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uk-UA" sz="1600" i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89161" y="4340289"/>
            <a:ext cx="3222983" cy="74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tx1"/>
                </a:solidFill>
              </a:rPr>
              <a:t>Кількісне визначення витрат, що виникають внаслідок дії РА </a:t>
            </a:r>
          </a:p>
          <a:p>
            <a:pPr algn="ctr"/>
            <a:r>
              <a:rPr lang="uk-UA" sz="1400" b="1" i="1" dirty="0" smtClean="0">
                <a:solidFill>
                  <a:srgbClr val="C00000"/>
                </a:solidFill>
              </a:rPr>
              <a:t>(додаток 2 Методики)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63" y="5197602"/>
            <a:ext cx="811213" cy="1036637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>
            <a:noFill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36" b="100000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2" y="4340289"/>
            <a:ext cx="3082574" cy="216055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095112" y="3632111"/>
            <a:ext cx="180708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cs typeface="Arial" pitchFamily="34" charset="0"/>
              </a:rPr>
              <a:t>д</a:t>
            </a:r>
            <a:r>
              <a:rPr lang="uk-UA" sz="1600" b="1" dirty="0" smtClean="0">
                <a:solidFill>
                  <a:schemeClr val="tx1"/>
                </a:solidFill>
                <a:cs typeface="Arial" pitchFamily="34" charset="0"/>
              </a:rPr>
              <a:t>ержави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01848" y="3633932"/>
            <a:ext cx="1872208" cy="455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громадян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96685" y="3619403"/>
            <a:ext cx="2282552" cy="46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cs typeface="Arial" pitchFamily="34" charset="0"/>
              </a:rPr>
              <a:t>суб’єктів </a:t>
            </a:r>
            <a:r>
              <a:rPr lang="uk-UA" sz="1600" b="1" dirty="0">
                <a:solidFill>
                  <a:schemeClr val="tx1"/>
                </a:solidFill>
                <a:cs typeface="Arial" pitchFamily="34" charset="0"/>
              </a:rPr>
              <a:t>господарювання</a:t>
            </a:r>
            <a:endParaRPr lang="uk-UA" sz="1600" dirty="0"/>
          </a:p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492253" y="3383726"/>
            <a:ext cx="484632" cy="248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27" y="3364121"/>
            <a:ext cx="603250" cy="26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64122"/>
            <a:ext cx="603250" cy="27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61" y="4089445"/>
            <a:ext cx="603250" cy="27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3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87" r="990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836712"/>
            <a:ext cx="7920880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>
                <a:cs typeface="Arial" pitchFamily="34" charset="0"/>
              </a:rPr>
              <a:t>РОЗРАХУНОК ВИТРАТ </a:t>
            </a:r>
            <a:r>
              <a:rPr lang="ru-RU" sz="2000" b="1" i="1" dirty="0" smtClean="0">
                <a:cs typeface="Arial" pitchFamily="34" charset="0"/>
              </a:rPr>
              <a:t>НА ОДНОГО СУБ'ЄКТА ГОСПОДАРЮВАННЯ ВЕЛИКОГО І СЕРЕДНЬОГО ПІДПРИЄМНИЦТВА 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ru-RU" sz="1600" b="1" i="1" dirty="0" err="1" smtClean="0">
                <a:solidFill>
                  <a:srgbClr val="C00000"/>
                </a:solidFill>
                <a:cs typeface="Arial" pitchFamily="34" charset="0"/>
              </a:rPr>
              <a:t>додаток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 2 Методики)</a:t>
            </a:r>
            <a:endParaRPr lang="ru-RU" sz="16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610156"/>
            <a:ext cx="8264237" cy="9155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000" b="1" u="sng" dirty="0" smtClean="0">
                <a:solidFill>
                  <a:srgbClr val="C00000"/>
                </a:solidFill>
                <a:cs typeface="Arial" pitchFamily="34" charset="0"/>
              </a:rPr>
              <a:t>Правило:</a:t>
            </a: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 оцінка витрат бізнесу проводиться за результатами </a:t>
            </a:r>
            <a:r>
              <a:rPr lang="uk-UA" sz="2000" b="1" dirty="0" err="1" smtClean="0">
                <a:solidFill>
                  <a:srgbClr val="C00000"/>
                </a:solidFill>
                <a:cs typeface="Arial" pitchFamily="34" charset="0"/>
              </a:rPr>
              <a:t>процесінгу</a:t>
            </a: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. 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                    Необхідно оцінити як прямі, так і часові  витрати бізнесу </a:t>
            </a:r>
            <a:b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на кожен </a:t>
            </a:r>
            <a:r>
              <a:rPr lang="uk-UA" sz="2000" b="1" dirty="0" err="1" smtClean="0">
                <a:solidFill>
                  <a:srgbClr val="C00000"/>
                </a:solidFill>
                <a:cs typeface="Arial" pitchFamily="34" charset="0"/>
              </a:rPr>
              <a:t>підпроцес</a:t>
            </a:r>
            <a:endParaRPr lang="uk-UA" sz="2000" b="1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1484784"/>
            <a:ext cx="4403371" cy="5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cs typeface="Arial" pitchFamily="34" charset="0"/>
              </a:rPr>
              <a:t>Витрати бізнесу</a:t>
            </a:r>
            <a:endParaRPr lang="uk-UA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7927" y="4509120"/>
            <a:ext cx="2232248" cy="963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витрати на додатковий персонал</a:t>
            </a:r>
            <a:endParaRPr lang="uk-UA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>
            <a:off x="4469430" y="2046672"/>
            <a:ext cx="221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9512" y="2579204"/>
            <a:ext cx="2970887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cs typeface="Arial" pitchFamily="34" charset="0"/>
              </a:rPr>
              <a:t>витрати на придбання основних фондів, обладнання, сервісне обслуговування, навчання тощо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2621" y="2420888"/>
            <a:ext cx="155923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cs typeface="Arial" pitchFamily="34" charset="0"/>
              </a:rPr>
              <a:t>податки та збори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2924" y="2420888"/>
            <a:ext cx="27363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cs typeface="Arial" pitchFamily="34" charset="0"/>
              </a:rPr>
              <a:t>витрати на облік і звітність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02621" y="4509120"/>
            <a:ext cx="23622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cs typeface="Arial" pitchFamily="34" charset="0"/>
              </a:rPr>
              <a:t>витрати на заходи нагляду (контролю)</a:t>
            </a:r>
          </a:p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740" y="5359267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502964" y="3831501"/>
            <a:ext cx="2376264" cy="974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cs typeface="Arial" pitchFamily="34" charset="0"/>
              </a:rPr>
              <a:t>витрати на адміністративні послуги</a:t>
            </a:r>
          </a:p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584602" y="2047776"/>
            <a:ext cx="484632" cy="37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260648" y="2046672"/>
            <a:ext cx="484632" cy="37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483768" y="2046672"/>
            <a:ext cx="484632" cy="532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углом вверх 20"/>
          <p:cNvSpPr/>
          <p:nvPr/>
        </p:nvSpPr>
        <p:spPr>
          <a:xfrm rot="5400000">
            <a:off x="5014145" y="2829767"/>
            <a:ext cx="2270810" cy="7068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ойная стрелка влево/вправо/вверх 24"/>
          <p:cNvSpPr/>
          <p:nvPr/>
        </p:nvSpPr>
        <p:spPr>
          <a:xfrm>
            <a:off x="3230175" y="2047776"/>
            <a:ext cx="772445" cy="321509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0079"/>
            <a:ext cx="1485443" cy="14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9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" b="100000" l="472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74056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179513" y="915780"/>
            <a:ext cx="8208911" cy="35298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400" b="1" i="1" dirty="0">
                <a:cs typeface="Arial" pitchFamily="34" charset="0"/>
              </a:rPr>
              <a:t>ВИБІР </a:t>
            </a:r>
            <a:r>
              <a:rPr lang="ru-RU" sz="2400" b="1" i="1" dirty="0" smtClean="0">
                <a:cs typeface="Arial" pitchFamily="34" charset="0"/>
              </a:rPr>
              <a:t>НАЙБІЛЬШ ОПТИМАЛЬНОЇ АЛЬТЕРНАТИВИ </a:t>
            </a:r>
          </a:p>
          <a:p>
            <a:pPr lvl="0" algn="ctr"/>
            <a:r>
              <a:rPr lang="uk-UA" i="1" dirty="0" smtClean="0">
                <a:solidFill>
                  <a:srgbClr val="000000"/>
                </a:solidFill>
                <a:cs typeface="Arial" pitchFamily="34" charset="0"/>
              </a:rPr>
              <a:t>за системою </a:t>
            </a:r>
            <a:r>
              <a:rPr lang="uk-UA" i="1" dirty="0" err="1" smtClean="0">
                <a:solidFill>
                  <a:srgbClr val="000000"/>
                </a:solidFill>
                <a:cs typeface="Arial" pitchFamily="34" charset="0"/>
              </a:rPr>
              <a:t>рейтингування</a:t>
            </a:r>
            <a:r>
              <a:rPr lang="uk-UA" i="1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endParaRPr lang="ru-RU" sz="1800" i="1" dirty="0"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563" y="1413218"/>
            <a:ext cx="7072928" cy="51124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600" dirty="0"/>
          </a:p>
          <a:p>
            <a:pPr marL="0" indent="0" algn="ctr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2563" y="1413218"/>
            <a:ext cx="59766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Вартість балів визначається за чотирибальною системою оцінки ступеня досягнення цілей:</a:t>
            </a:r>
          </a:p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171167" y="259369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628367" y="2701132"/>
            <a:ext cx="9464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4771" y="2356148"/>
            <a:ext cx="4714315" cy="601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цілі можуть бути досягнуті повною мірою (проблема більше не існуватиме)</a:t>
            </a:r>
          </a:p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2171167" y="338308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16531" y="3115258"/>
            <a:ext cx="4672555" cy="940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цілі будуть досягнуті майже повною мірою (усі важливі аспекти проблеми існувати не будуть)</a:t>
            </a:r>
          </a:p>
          <a:p>
            <a:pPr algn="ctr"/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67" y="3461469"/>
            <a:ext cx="988164" cy="3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2171167" y="456917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67" y="4634085"/>
            <a:ext cx="988165" cy="30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616531" y="4187056"/>
            <a:ext cx="4672555" cy="1186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цілі можуть бути досягнуті частково (проблема значно зменшиться, але деякі важливі аспекти проблеми залишаться невирішеними);</a:t>
            </a:r>
          </a:p>
          <a:p>
            <a:pPr algn="ctr"/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2171167" y="561446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04779" y="5553236"/>
            <a:ext cx="4684308" cy="648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цілі не можуть бути досягнуті (проблема продовжує існувати).</a:t>
            </a:r>
          </a:p>
          <a:p>
            <a:pPr algn="ctr"/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67" y="5718336"/>
            <a:ext cx="976411" cy="30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24908" y="1802445"/>
            <a:ext cx="1967719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u="sng" dirty="0">
                <a:solidFill>
                  <a:srgbClr val="C00000"/>
                </a:solidFill>
              </a:rPr>
              <a:t>Правило: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uk-UA" b="1" dirty="0" smtClean="0">
                <a:solidFill>
                  <a:srgbClr val="C00000"/>
                </a:solidFill>
              </a:rPr>
              <a:t>Якщо альтернатива оцінена в 1 бал,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вона не може       розглядатися,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як альтернатива. Розробник повинен розглядати лише реальні альтернативи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1880" y1="94118" x2="51880" y2="9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3" y="5200017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0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915780"/>
            <a:ext cx="7920880" cy="53300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МЕХАНІЗМ  РОЗВ’ЯЗАННЯ ПРОБЛЕМИ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18559"/>
            <a:ext cx="9036495" cy="4569371"/>
          </a:xfrm>
        </p:spPr>
        <p:txBody>
          <a:bodyPr>
            <a:normAutofit/>
          </a:bodyPr>
          <a:lstStyle/>
          <a:p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uk-UA" sz="1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en-US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2000" b="1" u="sng" dirty="0" smtClean="0">
                <a:solidFill>
                  <a:srgbClr val="C00000"/>
                </a:solidFill>
                <a:cs typeface="Arial" pitchFamily="34" charset="0"/>
              </a:rPr>
              <a:t>Правило:</a:t>
            </a: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 Для розрахунку витрат необхідно</a:t>
            </a:r>
            <a:b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оцінити прямі</a:t>
            </a:r>
            <a:r>
              <a:rPr lang="en-US" sz="20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 та часові  витрати бізнесу </a:t>
            </a:r>
            <a:b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uk-UA" sz="2000" b="1" dirty="0" smtClean="0">
                <a:solidFill>
                  <a:srgbClr val="C00000"/>
                </a:solidFill>
                <a:cs typeface="Arial" pitchFamily="34" charset="0"/>
              </a:rPr>
              <a:t>на кожен </a:t>
            </a:r>
            <a:r>
              <a:rPr lang="uk-UA" sz="2000" b="1" dirty="0" err="1" smtClean="0">
                <a:solidFill>
                  <a:srgbClr val="C00000"/>
                </a:solidFill>
                <a:cs typeface="Arial" pitchFamily="34" charset="0"/>
              </a:rPr>
              <a:t>підпроцес</a:t>
            </a:r>
            <a:endParaRPr lang="uk-UA" sz="2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r"/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1659732"/>
            <a:ext cx="2880320" cy="13161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u="sng" dirty="0" smtClean="0">
                <a:solidFill>
                  <a:srgbClr val="C00000"/>
                </a:solidFill>
                <a:cs typeface="Arial" pitchFamily="34" charset="0"/>
              </a:rPr>
              <a:t>Механізм</a:t>
            </a:r>
            <a:r>
              <a:rPr lang="uk-UA" b="1" dirty="0" smtClean="0">
                <a:solidFill>
                  <a:srgbClr val="C00000"/>
                </a:solidFill>
                <a:cs typeface="Arial" pitchFamily="34" charset="0"/>
              </a:rPr>
              <a:t> – чіткий ланцюг етапів виконання в</a:t>
            </a:r>
            <a:r>
              <a:rPr lang="uk-UA" b="1" dirty="0">
                <a:solidFill>
                  <a:srgbClr val="C00000"/>
                </a:solidFill>
                <a:cs typeface="Arial" pitchFamily="34" charset="0"/>
              </a:rPr>
              <a:t>и</a:t>
            </a:r>
            <a:r>
              <a:rPr lang="uk-UA" b="1" dirty="0" smtClean="0">
                <a:solidFill>
                  <a:srgbClr val="C00000"/>
                </a:solidFill>
                <a:cs typeface="Arial" pitchFamily="34" charset="0"/>
              </a:rPr>
              <a:t>мог регулювання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117" y="3356992"/>
            <a:ext cx="28179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Визначення </a:t>
            </a:r>
            <a:r>
              <a:rPr lang="uk-UA" dirty="0" err="1" smtClean="0">
                <a:solidFill>
                  <a:schemeClr val="tx1"/>
                </a:solidFill>
              </a:rPr>
              <a:t>підпроцесів</a:t>
            </a:r>
            <a:r>
              <a:rPr lang="uk-UA" dirty="0" smtClean="0">
                <a:solidFill>
                  <a:schemeClr val="tx1"/>
                </a:solidFill>
              </a:rPr>
              <a:t> регулювання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79912" y="3295836"/>
            <a:ext cx="2448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Короткий опис основних </a:t>
            </a:r>
            <a:r>
              <a:rPr lang="uk-UA" dirty="0" err="1" smtClean="0">
                <a:solidFill>
                  <a:schemeClr val="tx1"/>
                </a:solidFill>
              </a:rPr>
              <a:t>підпроцесів</a:t>
            </a:r>
            <a:r>
              <a:rPr lang="uk-UA" dirty="0" smtClean="0">
                <a:solidFill>
                  <a:schemeClr val="tx1"/>
                </a:solidFill>
              </a:rPr>
              <a:t> регулювання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49628" y="3347468"/>
            <a:ext cx="2142852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Організаційні заходи, які мають здійснити органи влади для впровадження регуляторного акта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287044" y="3571876"/>
            <a:ext cx="4928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228184" y="3571876"/>
            <a:ext cx="5214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34" y="4700736"/>
            <a:ext cx="901835" cy="115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3" b="91630" l="0" r="100000">
                        <a14:foregroundMark x1="19769" y1="23834" x2="19769" y2="23834"/>
                        <a14:foregroundMark x1="21692" y1="35959" x2="21692" y2="35959"/>
                        <a14:foregroundMark x1="15615" y1="33990" x2="15615" y2="33990"/>
                        <a14:foregroundMark x1="47308" y1="41347" x2="47308" y2="41347"/>
                        <a14:foregroundMark x1="50462" y1="59482" x2="50462" y2="59482"/>
                        <a14:foregroundMark x1="42231" y1="56166" x2="42231" y2="56166"/>
                        <a14:foregroundMark x1="70769" y1="17098" x2="70769" y2="17098"/>
                        <a14:foregroundMark x1="79000" y1="13782" x2="79000" y2="13782"/>
                        <a14:foregroundMark x1="86000" y1="19171" x2="86000" y2="19171"/>
                        <a14:foregroundMark x1="91385" y1="27876" x2="91385" y2="27876"/>
                        <a14:foregroundMark x1="92308" y1="41969" x2="92308" y2="41969"/>
                        <a14:foregroundMark x1="86923" y1="50052" x2="86923" y2="50052"/>
                        <a14:foregroundMark x1="80615" y1="54819" x2="80615" y2="54819"/>
                        <a14:foregroundMark x1="71769" y1="56166" x2="71769" y2="56166"/>
                        <a14:foregroundMark x1="66000" y1="46736" x2="66000" y2="46736"/>
                        <a14:foregroundMark x1="63846" y1="35337" x2="63846" y2="35337"/>
                        <a14:foregroundMark x1="65385" y1="24560" x2="65385" y2="24560"/>
                        <a14:foregroundMark x1="84692" y1="32642" x2="84692" y2="32642"/>
                        <a14:foregroundMark x1="71769" y1="34611" x2="71769" y2="34611"/>
                        <a14:foregroundMark x1="78077" y1="29223" x2="78077" y2="29223"/>
                        <a14:foregroundMark x1="79308" y1="45389" x2="79308" y2="45389"/>
                        <a14:foregroundMark x1="73923" y1="39275" x2="73923" y2="39275"/>
                        <a14:foregroundMark x1="46385" y1="50777" x2="46385" y2="50777"/>
                        <a14:foregroundMark x1="18462" y1="31917" x2="18462" y2="31917"/>
                        <a14:foregroundMark x1="78385" y1="39275" x2="78385" y2="39275"/>
                        <a14:foregroundMark x1="44154" y1="45389" x2="44154" y2="45389"/>
                        <a14:foregroundMark x1="20768" y1="31718" x2="20768" y2="31718"/>
                        <a14:foregroundMark x1="48806" y1="52863" x2="48806" y2="52863"/>
                        <a14:foregroundMark x1="49221" y1="45154" x2="49221" y2="45154"/>
                        <a14:foregroundMark x1="47040" y1="55286" x2="47040" y2="55286"/>
                        <a14:foregroundMark x1="45587" y1="42731" x2="45587" y2="42731"/>
                        <a14:foregroundMark x1="75805" y1="29515" x2="75805" y2="29515"/>
                        <a14:foregroundMark x1="76532" y1="39648" x2="76532" y2="39648"/>
                        <a14:foregroundMark x1="77362" y1="33480" x2="77362" y2="33480"/>
                        <a14:foregroundMark x1="17861" y1="35022" x2="17861" y2="35022"/>
                        <a14:foregroundMark x1="19418" y1="32159" x2="19418" y2="32159"/>
                        <a14:foregroundMark x1="15472" y1="35903" x2="15472" y2="35903"/>
                        <a14:foregroundMark x1="16822" y1="35463" x2="16822" y2="35463"/>
                        <a14:foregroundMark x1="17030" y1="33700" x2="17030" y2="33700"/>
                        <a14:foregroundMark x1="45067" y1="57048" x2="45067" y2="57048"/>
                        <a14:foregroundMark x1="43198" y1="58150" x2="43198" y2="58150"/>
                        <a14:foregroundMark x1="45379" y1="53965" x2="45379" y2="53965"/>
                        <a14:foregroundMark x1="80893" y1="29075" x2="80893" y2="29075"/>
                        <a14:foregroundMark x1="82970" y1="42291" x2="82970" y2="42291"/>
                        <a14:foregroundMark x1="74974" y1="40529" x2="74974" y2="40529"/>
                        <a14:foregroundMark x1="45379" y1="60352" x2="45379" y2="60352"/>
                        <a14:backgroundMark x1="46625" y1="59031" x2="46625" y2="59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42" y="1485104"/>
            <a:ext cx="4007328" cy="18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32696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887" r="990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30572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915780"/>
            <a:ext cx="7920880" cy="71302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>
                <a:cs typeface="Arial" pitchFamily="34" charset="0"/>
              </a:rPr>
              <a:t>ОЦІНКА ВИКОНАННЯ ВИМОГ РЕГУЛЯТОРНОГО АКТА</a:t>
            </a:r>
          </a:p>
          <a:p>
            <a:pPr algn="ctr"/>
            <a:r>
              <a:rPr lang="uk-UA" sz="2000" b="1" i="1" dirty="0" smtClean="0">
                <a:cs typeface="Arial" pitchFamily="34" charset="0"/>
              </a:rPr>
              <a:t>1. Розрахунок витрат держави на запровадження регулювання</a:t>
            </a:r>
            <a:endParaRPr lang="uk-UA" sz="2000" b="1" i="1" dirty="0"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085" y="1628801"/>
            <a:ext cx="1970660" cy="4896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u="sng" dirty="0" smtClean="0">
                <a:solidFill>
                  <a:srgbClr val="C00000"/>
                </a:solidFill>
              </a:rPr>
              <a:t>Правило 1</a:t>
            </a:r>
            <a:r>
              <a:rPr lang="uk-UA" sz="1800" b="1" dirty="0" smtClean="0">
                <a:solidFill>
                  <a:srgbClr val="C00000"/>
                </a:solidFill>
              </a:rPr>
              <a:t>: Витрати держави обраховуються лише для обраної альтернативи</a:t>
            </a:r>
          </a:p>
          <a:p>
            <a:pPr algn="ctr"/>
            <a:endParaRPr lang="uk-UA" sz="1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sz="2200" b="1" u="sng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uk-UA" sz="1800" b="1" u="sng" dirty="0" smtClean="0">
                <a:solidFill>
                  <a:srgbClr val="C00000"/>
                </a:solidFill>
              </a:rPr>
              <a:t>Правило 2</a:t>
            </a:r>
            <a:r>
              <a:rPr lang="uk-UA" sz="1800" b="1" dirty="0" smtClean="0">
                <a:solidFill>
                  <a:srgbClr val="C00000"/>
                </a:solidFill>
              </a:rPr>
              <a:t>: </a:t>
            </a:r>
            <a:br>
              <a:rPr lang="uk-UA" sz="1800" b="1" dirty="0" smtClean="0">
                <a:solidFill>
                  <a:srgbClr val="C00000"/>
                </a:solidFill>
              </a:rPr>
            </a:br>
            <a:r>
              <a:rPr lang="uk-UA" sz="1800" b="1" dirty="0" smtClean="0">
                <a:solidFill>
                  <a:srgbClr val="C00000"/>
                </a:solidFill>
              </a:rPr>
              <a:t>У разі необхідності проведення </a:t>
            </a:r>
            <a:br>
              <a:rPr lang="uk-UA" sz="1800" b="1" dirty="0" smtClean="0">
                <a:solidFill>
                  <a:srgbClr val="C00000"/>
                </a:solidFill>
              </a:rPr>
            </a:br>
            <a:r>
              <a:rPr lang="uk-UA" sz="1800" b="1" dirty="0" smtClean="0">
                <a:solidFill>
                  <a:srgbClr val="C00000"/>
                </a:solidFill>
              </a:rPr>
              <a:t>М-Тесту, витрати держави обраховуються лише в рамках </a:t>
            </a:r>
            <a:br>
              <a:rPr lang="uk-UA" sz="1800" b="1" dirty="0" smtClean="0">
                <a:solidFill>
                  <a:srgbClr val="C00000"/>
                </a:solidFill>
              </a:rPr>
            </a:br>
            <a:r>
              <a:rPr lang="uk-UA" sz="1800" b="1" dirty="0" smtClean="0">
                <a:solidFill>
                  <a:srgbClr val="C00000"/>
                </a:solidFill>
              </a:rPr>
              <a:t>М-Тесту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0120" y="1772816"/>
            <a:ext cx="424847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Бюджетні витрати </a:t>
            </a:r>
          </a:p>
          <a:p>
            <a:pPr algn="ctr"/>
            <a:r>
              <a:rPr lang="uk-UA" sz="1400" b="1" i="1" dirty="0" smtClean="0">
                <a:solidFill>
                  <a:srgbClr val="C00000"/>
                </a:solidFill>
              </a:rPr>
              <a:t>(додаток 3 Методики)</a:t>
            </a:r>
            <a:endParaRPr lang="uk-UA" sz="2000" b="1" i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9328" y="3861048"/>
            <a:ext cx="2423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інші адміністративні витрати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69328" y="2719264"/>
            <a:ext cx="2423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витрати на облік суб'єктів господарювання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20268" y="2708920"/>
            <a:ext cx="37689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витрати на заходи державного нагляду (контролю) - проведення  перевірок, документальне оформлення результатів, їх обробка тощо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25128" y="4509120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витрати на процедури оскарження рішень органів нагляду (контролю)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7676" y="5085184"/>
            <a:ext cx="2212824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витрати на обробку звітності за результатами регулювання</a:t>
            </a:r>
          </a:p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707904" y="223001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300192" y="2230016"/>
            <a:ext cx="36004" cy="2855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endCxn id="13" idx="1"/>
          </p:cNvCxnSpPr>
          <p:nvPr/>
        </p:nvCxnSpPr>
        <p:spPr>
          <a:xfrm rot="16200000" flipH="1">
            <a:off x="818548" y="3378604"/>
            <a:ext cx="3083766" cy="3293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6" idx="1"/>
          </p:cNvCxnSpPr>
          <p:nvPr/>
        </p:nvCxnSpPr>
        <p:spPr>
          <a:xfrm flipV="1">
            <a:off x="2195733" y="2001416"/>
            <a:ext cx="85438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6" idx="3"/>
          </p:cNvCxnSpPr>
          <p:nvPr/>
        </p:nvCxnSpPr>
        <p:spPr>
          <a:xfrm>
            <a:off x="7298592" y="2001416"/>
            <a:ext cx="173790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7" idx="1"/>
          </p:cNvCxnSpPr>
          <p:nvPr/>
        </p:nvCxnSpPr>
        <p:spPr>
          <a:xfrm>
            <a:off x="6318194" y="4293096"/>
            <a:ext cx="1511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10" idx="1"/>
          </p:cNvCxnSpPr>
          <p:nvPr/>
        </p:nvCxnSpPr>
        <p:spPr>
          <a:xfrm>
            <a:off x="6318194" y="3176464"/>
            <a:ext cx="1511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9036496" y="2001417"/>
            <a:ext cx="0" cy="3659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7870500" y="5661248"/>
            <a:ext cx="1165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3831332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80928"/>
            <a:ext cx="822918" cy="1051595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395536" y="836712"/>
            <a:ext cx="8424936" cy="936104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2400" b="1" i="1" dirty="0">
                <a:cs typeface="Arial" pitchFamily="34" charset="0"/>
              </a:rPr>
              <a:t>ОЦІНКА ВИКОНАННЯ ВИМОГ РЕГУЛЯТОРНОГО АКТА</a:t>
            </a:r>
          </a:p>
          <a:p>
            <a:pPr algn="ctr">
              <a:spcBef>
                <a:spcPts val="0"/>
              </a:spcBef>
            </a:pPr>
            <a:r>
              <a:rPr lang="uk-UA" sz="2000" b="1" i="1" dirty="0" smtClean="0">
                <a:cs typeface="Arial" pitchFamily="34" charset="0"/>
              </a:rPr>
              <a:t>2. Розрахунок витрат на запровадження регулювання для </a:t>
            </a:r>
            <a:r>
              <a:rPr lang="uk-UA" sz="2000" b="1" i="1" dirty="0" err="1" smtClean="0">
                <a:cs typeface="Arial" pitchFamily="34" charset="0"/>
              </a:rPr>
              <a:t>суб</a:t>
            </a:r>
            <a:r>
              <a:rPr lang="en-US" sz="2000" b="1" i="1" dirty="0" smtClean="0">
                <a:cs typeface="Arial" pitchFamily="34" charset="0"/>
              </a:rPr>
              <a:t>’</a:t>
            </a:r>
            <a:r>
              <a:rPr lang="uk-UA" sz="2000" b="1" i="1" dirty="0" err="1" smtClean="0">
                <a:cs typeface="Arial" pitchFamily="34" charset="0"/>
              </a:rPr>
              <a:t>єктів</a:t>
            </a:r>
            <a:r>
              <a:rPr lang="uk-UA" sz="2000" b="1" i="1" dirty="0" smtClean="0">
                <a:cs typeface="Arial" pitchFamily="34" charset="0"/>
              </a:rPr>
              <a:t> малого підприємництва </a:t>
            </a:r>
            <a:endParaRPr lang="uk-UA" sz="2000" b="1" i="1" dirty="0">
              <a:cs typeface="Arial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016084"/>
              </p:ext>
            </p:extLst>
          </p:nvPr>
        </p:nvGraphicFramePr>
        <p:xfrm>
          <a:off x="251520" y="1628800"/>
          <a:ext cx="86281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24944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9858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323529" y="1052736"/>
            <a:ext cx="5472607" cy="864097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uk-UA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України </a:t>
            </a:r>
            <a:r>
              <a:rPr lang="uk-UA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засади державної регуляторної політики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сфері господарської діяльності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прийнято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2004 році на основі кращого європейського досвіду</a:t>
            </a:r>
            <a:endParaRPr lang="uk-UA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49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348880"/>
            <a:ext cx="234025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Основна </a:t>
            </a:r>
            <a:r>
              <a:rPr lang="uk-UA" b="1" dirty="0">
                <a:solidFill>
                  <a:schemeClr val="tx1"/>
                </a:solidFill>
              </a:rPr>
              <a:t>мета: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065" y="3074071"/>
            <a:ext cx="54726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sz="1600" b="1" dirty="0" smtClean="0">
                <a:solidFill>
                  <a:schemeClr val="tx1"/>
                </a:solidFill>
              </a:rPr>
              <a:t>вдосконалення </a:t>
            </a:r>
            <a:r>
              <a:rPr lang="uk-UA" sz="1600" b="1" dirty="0">
                <a:solidFill>
                  <a:schemeClr val="tx1"/>
                </a:solidFill>
              </a:rPr>
              <a:t>правового регулювання господарських відносин, </a:t>
            </a:r>
            <a:r>
              <a:rPr lang="uk-UA" sz="1600" b="1" dirty="0" smtClean="0">
                <a:solidFill>
                  <a:schemeClr val="tx1"/>
                </a:solidFill>
              </a:rPr>
              <a:t>адміністративних  </a:t>
            </a:r>
            <a:r>
              <a:rPr lang="uk-UA" sz="1600" b="1" dirty="0">
                <a:solidFill>
                  <a:schemeClr val="tx1"/>
                </a:solidFill>
              </a:rPr>
              <a:t>відносин між регуляторними органами або іншими органами держаної влади та суб’єктами </a:t>
            </a:r>
            <a:r>
              <a:rPr lang="uk-UA" sz="1600" b="1" dirty="0" smtClean="0">
                <a:solidFill>
                  <a:schemeClr val="tx1"/>
                </a:solidFill>
              </a:rPr>
              <a:t>господарювання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7657" y="4437112"/>
            <a:ext cx="54726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</a:rPr>
              <a:t>недопущення прийняття економічно недоцільних та неефективних регуляторних </a:t>
            </a:r>
            <a:r>
              <a:rPr lang="uk-UA" sz="1600" b="1" dirty="0" smtClean="0">
                <a:solidFill>
                  <a:schemeClr val="tx1"/>
                </a:solidFill>
              </a:rPr>
              <a:t>актів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5835308"/>
            <a:ext cx="5591503" cy="432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dirty="0">
                <a:solidFill>
                  <a:schemeClr val="tx1"/>
                </a:solidFill>
              </a:rPr>
              <a:t>усунення перешкод для розвитку господарської </a:t>
            </a:r>
            <a:r>
              <a:rPr lang="uk-UA" sz="1600" b="1" dirty="0" smtClean="0">
                <a:solidFill>
                  <a:schemeClr val="tx1"/>
                </a:solidFill>
              </a:rPr>
              <a:t>діяльності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5161506"/>
            <a:ext cx="54726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dirty="0">
                <a:solidFill>
                  <a:schemeClr val="tx1"/>
                </a:solidFill>
              </a:rPr>
              <a:t>зменшення втручання держави у діяльність суб’єктів господарювання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Картинки по запросу україна і євросою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3"/>
            <a:ext cx="32038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6" b="97642" l="1681" r="97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4" y="4581128"/>
            <a:ext cx="1554545" cy="19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617" y="6522015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4" b="98655" l="0" r="990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rgbClr val="1F2123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1002330" y="969769"/>
            <a:ext cx="7920880" cy="50020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i="1" dirty="0" smtClean="0">
                <a:solidFill>
                  <a:srgbClr val="000000"/>
                </a:solidFill>
                <a:cs typeface="Arial" pitchFamily="34" charset="0"/>
              </a:rPr>
              <a:t>СТРУКТУРА ТЕСТУ МАЛОГО БІЗНЕСУ (М-ТЕСТ) </a:t>
            </a:r>
          </a:p>
          <a:p>
            <a:pPr algn="ctr">
              <a:spcBef>
                <a:spcPts val="0"/>
              </a:spcBef>
            </a:pP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uk-UA" sz="1600" b="1" i="1" dirty="0" smtClean="0">
                <a:solidFill>
                  <a:srgbClr val="C00000"/>
                </a:solidFill>
                <a:cs typeface="Arial" pitchFamily="34" charset="0"/>
              </a:rPr>
              <a:t>додаток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 4 Методики)</a:t>
            </a:r>
            <a:endParaRPr lang="ru-RU" sz="24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>
          <a:xfrm>
            <a:off x="611560" y="1700808"/>
            <a:ext cx="8268156" cy="44253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6201" y="2384001"/>
            <a:ext cx="1955264" cy="1981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К</a:t>
            </a:r>
            <a:r>
              <a:rPr lang="uk-UA" b="1" dirty="0" smtClean="0">
                <a:solidFill>
                  <a:srgbClr val="000000"/>
                </a:solidFill>
              </a:rPr>
              <a:t>онсультації з малим бізнесом </a:t>
            </a:r>
            <a:r>
              <a:rPr lang="uk-UA" sz="1600" i="1" dirty="0" smtClean="0">
                <a:solidFill>
                  <a:srgbClr val="000000"/>
                </a:solidFill>
              </a:rPr>
              <a:t>(оцінка впливу регулювання)</a:t>
            </a:r>
            <a:endParaRPr lang="ru-RU" sz="1600" i="1" dirty="0">
              <a:solidFill>
                <a:srgbClr val="0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55775" y="1484784"/>
            <a:ext cx="2027106" cy="192779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О</a:t>
            </a:r>
            <a:r>
              <a:rPr lang="uk-UA" b="1" dirty="0" smtClean="0">
                <a:solidFill>
                  <a:srgbClr val="000000"/>
                </a:solidFill>
              </a:rPr>
              <a:t>працювання даних для </a:t>
            </a:r>
          </a:p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М-тесту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52701" y="1469977"/>
            <a:ext cx="2016224" cy="1927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Розробка </a:t>
            </a:r>
            <a:r>
              <a:rPr lang="uk-UA" b="1" dirty="0" err="1" smtClean="0">
                <a:solidFill>
                  <a:srgbClr val="000000"/>
                </a:solidFill>
              </a:rPr>
              <a:t>коригуючих</a:t>
            </a:r>
            <a:r>
              <a:rPr lang="uk-UA" b="1" dirty="0" smtClean="0">
                <a:solidFill>
                  <a:srgbClr val="000000"/>
                </a:solidFill>
              </a:rPr>
              <a:t> заходів для малого бізнесу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8561" y="3458368"/>
            <a:ext cx="1521305" cy="364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rgbClr val="000000"/>
                </a:solidFill>
              </a:rPr>
              <a:t>Робочі зустрічі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20528" y="3942020"/>
            <a:ext cx="1551495" cy="349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rgbClr val="000000"/>
                </a:solidFill>
              </a:rPr>
              <a:t>О</a:t>
            </a:r>
            <a:r>
              <a:rPr lang="uk-UA" sz="1600" b="1" dirty="0" smtClean="0">
                <a:solidFill>
                  <a:srgbClr val="000000"/>
                </a:solidFill>
              </a:rPr>
              <a:t>питування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35935" y="4391301"/>
            <a:ext cx="15447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rgbClr val="000000"/>
                </a:solidFill>
              </a:rPr>
              <a:t>Круглі столи</a:t>
            </a: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58" y="4986411"/>
            <a:ext cx="1872208" cy="151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4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30" y="1124662"/>
            <a:ext cx="1686884" cy="141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8" b="100000" l="7336" r="87645">
                        <a14:foregroundMark x1="15830" y1="52577" x2="15830" y2="52577"/>
                        <a14:foregroundMark x1="16216" y1="61340" x2="16216" y2="61340"/>
                        <a14:foregroundMark x1="17375" y1="92268" x2="17375" y2="92268"/>
                        <a14:foregroundMark x1="76834" y1="80928" x2="76834" y2="80928"/>
                        <a14:foregroundMark x1="73359" y1="91237" x2="73359" y2="91237"/>
                        <a14:foregroundMark x1="75290" y1="52062" x2="75290" y2="52062"/>
                        <a14:foregroundMark x1="72587" y1="62887" x2="72587" y2="62887"/>
                        <a14:foregroundMark x1="66409" y1="22680" x2="66409" y2="22680"/>
                        <a14:foregroundMark x1="63707" y1="35052" x2="63707" y2="35052"/>
                        <a14:foregroundMark x1="46718" y1="15464" x2="46718" y2="15464"/>
                        <a14:foregroundMark x1="43629" y1="25258" x2="43629" y2="25258"/>
                        <a14:foregroundMark x1="24710" y1="24742" x2="24710" y2="24742"/>
                        <a14:foregroundMark x1="22394" y1="34021" x2="22394" y2="34021"/>
                        <a14:foregroundMark x1="20463" y1="81959" x2="20463" y2="81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" y="4544911"/>
            <a:ext cx="2254002" cy="161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474" l="0" r="100000">
                        <a14:backgroundMark x1="55263" y1="96842" x2="55263" y2="96842"/>
                        <a14:backgroundMark x1="84211" y1="50526" x2="84211" y2="50526"/>
                        <a14:backgroundMark x1="87970" y1="52632" x2="87970" y2="52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4582"/>
            <a:ext cx="1835696" cy="142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70556"/>
            <a:ext cx="219573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127775" y="2835149"/>
            <a:ext cx="2016224" cy="198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Зменшення витрат малого бізнесу на регулювання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5400000">
            <a:off x="4200743" y="2551186"/>
            <a:ext cx="980304" cy="2160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2249491">
            <a:off x="2189311" y="2152504"/>
            <a:ext cx="177157" cy="68218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>
            <a:off x="5022692" y="2133744"/>
            <a:ext cx="230009" cy="9830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6913193" y="2338453"/>
            <a:ext cx="1021753" cy="310289"/>
          </a:xfrm>
          <a:prstGeom prst="bentArrow">
            <a:avLst>
              <a:gd name="adj1" fmla="val 1456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3928" y="3116752"/>
            <a:ext cx="2057263" cy="2040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Розрахунок витрат малого бізнесу та держави на виконання регулювання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35935" y="4858944"/>
            <a:ext cx="1634481" cy="348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err="1" smtClean="0">
                <a:solidFill>
                  <a:srgbClr val="000000"/>
                </a:solidFill>
              </a:rPr>
              <a:t>Інтернет-анкети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5134771" y="5361838"/>
            <a:ext cx="2122383" cy="205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Оцінка «прямих» витрат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rot="5400000">
            <a:off x="5127013" y="5101735"/>
            <a:ext cx="2706938" cy="212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rgbClr val="000000"/>
                </a:solidFill>
              </a:rPr>
              <a:t>Оцінка вартості </a:t>
            </a:r>
            <a:r>
              <a:rPr lang="uk-UA" sz="1400" b="1" dirty="0" err="1" smtClean="0">
                <a:solidFill>
                  <a:srgbClr val="000000"/>
                </a:solidFill>
              </a:rPr>
              <a:t>адмінпроцедур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rot="5400000">
            <a:off x="5951277" y="5600616"/>
            <a:ext cx="1622544" cy="19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rgbClr val="000000"/>
                </a:solidFill>
              </a:rPr>
              <a:t>Бюджетні витрати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 rot="19425715">
            <a:off x="6201863" y="3124221"/>
            <a:ext cx="557234" cy="17697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 rot="20522321">
            <a:off x="6049224" y="3776235"/>
            <a:ext cx="234304" cy="6072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 rot="17096577">
            <a:off x="6113726" y="3345209"/>
            <a:ext cx="179557" cy="6212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89691" l="9653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22" y="1590929"/>
            <a:ext cx="3379264" cy="45728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915780"/>
            <a:ext cx="7920880" cy="71302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ОБҐРУНТУВАННЯ СТРОКУ ДІЇ РЕГУЛЯТОРНОГО 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28800"/>
            <a:ext cx="612068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1765" y="1652566"/>
            <a:ext cx="5544616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Строк дії регуляторного акта повинен: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8345" y="2707388"/>
            <a:ext cx="5611457" cy="619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співвідноситися із  цілями прийняття та механізмами впровадження</a:t>
            </a:r>
          </a:p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698198" y="222863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8345" y="3873264"/>
            <a:ext cx="55780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бути достатнім для розв’язання проблеми і досягнення цілей регулювання</a:t>
            </a:r>
          </a:p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91" y="3326882"/>
            <a:ext cx="563882" cy="55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311765" y="4956074"/>
            <a:ext cx="557803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якщо проблема носить перманентний характер, регуляторний акт повинен бути безстроковим</a:t>
            </a:r>
          </a:p>
          <a:p>
            <a:pPr algn="ctr"/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49328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9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4" b="98655" l="0" r="990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915780"/>
            <a:ext cx="7920880" cy="71302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cs typeface="Arial" pitchFamily="34" charset="0"/>
              </a:rPr>
              <a:t>ВИЗНАЧЕННЯ ПОКАЗНИКІВ </a:t>
            </a:r>
            <a:r>
              <a:rPr lang="ru-RU" sz="2400" b="1" i="1" dirty="0">
                <a:cs typeface="Arial" pitchFamily="34" charset="0"/>
              </a:rPr>
              <a:t>РЕЗУЛЬТАТИВНОСТІ РЕГУЛЯТОРНОГО АКТА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966388"/>
              </p:ext>
            </p:extLst>
          </p:nvPr>
        </p:nvGraphicFramePr>
        <p:xfrm>
          <a:off x="2754536" y="1564935"/>
          <a:ext cx="63367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1296833"/>
            <a:ext cx="252437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</a:rPr>
              <a:t>Правило 1: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uk-UA" sz="1600" b="1" dirty="0" smtClean="0">
                <a:solidFill>
                  <a:srgbClr val="C00000"/>
                </a:solidFill>
              </a:rPr>
              <a:t>Для оцінки ефективності регулювання обов’язково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</a:rPr>
              <a:t>зазначається не менше </a:t>
            </a:r>
            <a:r>
              <a:rPr lang="en-US" sz="1600" b="1" dirty="0" smtClean="0">
                <a:solidFill>
                  <a:srgbClr val="C00000"/>
                </a:solidFill>
              </a:rPr>
              <a:t/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uk-UA" sz="1600" b="1" dirty="0" smtClean="0">
                <a:solidFill>
                  <a:srgbClr val="C00000"/>
                </a:solidFill>
              </a:rPr>
              <a:t>3-х кількісних показників, які безпосередньо характеризують результативність дії РА та підлягають відстеженню </a:t>
            </a:r>
          </a:p>
          <a:p>
            <a:endParaRPr lang="uk-UA" b="1" dirty="0" smtClean="0">
              <a:solidFill>
                <a:srgbClr val="C00000"/>
              </a:solidFill>
            </a:endParaRPr>
          </a:p>
          <a:p>
            <a:endParaRPr lang="uk-UA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uk-UA" sz="1600" b="1" dirty="0" smtClean="0">
                <a:solidFill>
                  <a:srgbClr val="C00000"/>
                </a:solidFill>
              </a:rPr>
              <a:t>Правило 2: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uk-UA" sz="1600" b="1" dirty="0" smtClean="0">
                <a:solidFill>
                  <a:srgbClr val="C00000"/>
                </a:solidFill>
              </a:rPr>
              <a:t>Для кожного з визначених показників необхідно навести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</a:rPr>
              <a:t>прогнозне значення (кількісний, а у разі неможливості обчислення – текстовий)</a:t>
            </a:r>
            <a:endParaRPr lang="uk-UA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87" y="3501008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58" l="472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0" y="836712"/>
            <a:ext cx="9144000" cy="43204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ВІДСТЕЖЕННЯ РЕЗУЛЬТАТИВНОСТІ </a:t>
            </a:r>
            <a:r>
              <a:rPr lang="ru-RU" sz="2400" b="1" i="1" dirty="0" smtClean="0">
                <a:cs typeface="Arial" pitchFamily="34" charset="0"/>
              </a:rPr>
              <a:t>РЕГУЛЯТОРНОГО </a:t>
            </a:r>
            <a:r>
              <a:rPr lang="ru-RU" sz="2400" b="1" i="1" dirty="0">
                <a:cs typeface="Arial" pitchFamily="34" charset="0"/>
              </a:rPr>
              <a:t>АКТА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1528072" y="1204599"/>
            <a:ext cx="457200" cy="3900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4713" y="2492896"/>
            <a:ext cx="3273191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ПОВТОРНЕ ВІДСТЕЖЕННЯ </a:t>
            </a:r>
          </a:p>
          <a:p>
            <a:pPr algn="ctr"/>
            <a:r>
              <a:rPr lang="uk-UA" sz="1050" dirty="0" smtClean="0">
                <a:solidFill>
                  <a:schemeClr val="tx1"/>
                </a:solidFill>
              </a:rPr>
              <a:t>(через 1 рік, максимум  через 2 роки  після набуття чинності актом, якщо не встановлено більш ранній строк)</a:t>
            </a:r>
            <a:endParaRPr lang="uk-UA" sz="105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677" y="3569444"/>
            <a:ext cx="3243227" cy="795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ПЕРІОДИЧНЕ ВІДСТЕЖЕННЯ </a:t>
            </a:r>
          </a:p>
          <a:p>
            <a:pPr algn="ctr"/>
            <a:r>
              <a:rPr lang="uk-UA" sz="1050" dirty="0" smtClean="0">
                <a:solidFill>
                  <a:schemeClr val="tx1"/>
                </a:solidFill>
              </a:rPr>
              <a:t>(раз на кожні 3 роки після повторного  відстеження результативності)</a:t>
            </a:r>
            <a:endParaRPr lang="uk-UA" sz="105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1735239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1735239"/>
            <a:ext cx="0" cy="2773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1520" y="1735239"/>
            <a:ext cx="0" cy="2773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1520" y="4509120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56672" y="1594603"/>
            <a:ext cx="0" cy="128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611618" y="1628800"/>
            <a:ext cx="399282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ОПРИЛЮДНЕННЯ ЗВІТУ ПРО ВІДСТЕЖЕННЯ РЕЗУЛЬТАТИВНОСТІ РЕГУЛЯТОРНОГО АКТА</a:t>
            </a:r>
            <a:endParaRPr lang="uk-UA" sz="1050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endCxn id="30" idx="0"/>
          </p:cNvCxnSpPr>
          <p:nvPr/>
        </p:nvCxnSpPr>
        <p:spPr>
          <a:xfrm>
            <a:off x="6300192" y="2348880"/>
            <a:ext cx="0" cy="306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436096" y="2655044"/>
            <a:ext cx="17281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chemeClr val="tx1"/>
                </a:solidFill>
              </a:rPr>
              <a:t>Громадяни, суб'єкти господарювання , їх об‘єднання, НУО…</a:t>
            </a:r>
            <a:endParaRPr lang="uk-UA" sz="1050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177788" y="2348880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4139952" y="3789040"/>
            <a:ext cx="20756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ПРИЙНЯТТЯ РІШЕННЯ ЩОДО РЕГУЛЯТОРНОГО АКТА</a:t>
            </a:r>
            <a:endParaRPr lang="uk-UA" sz="105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30624" y="4874278"/>
            <a:ext cx="2354560" cy="504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ПЕРЕГЛЯД РЕГУЛЯТОРНОГО АКТА</a:t>
            </a:r>
            <a:endParaRPr lang="uk-UA" sz="105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36096" y="4874278"/>
            <a:ext cx="2591420" cy="504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ПРОДОВЖЕННЯ ДІЇ РЕГУЛЯТОРНОГО АКТА</a:t>
            </a:r>
            <a:endParaRPr lang="uk-UA" sz="1050" b="1" dirty="0">
              <a:solidFill>
                <a:schemeClr val="tx1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355976" y="4509120"/>
            <a:ext cx="0" cy="365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940152" y="4509120"/>
            <a:ext cx="0" cy="365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3682752" y="571200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</a:t>
            </a:r>
            <a:endParaRPr lang="uk-UA" b="1" dirty="0">
              <a:solidFill>
                <a:schemeClr val="tx1"/>
              </a:solidFill>
            </a:endParaRPr>
          </a:p>
        </p:txBody>
      </p:sp>
      <p:cxnSp>
        <p:nvCxnSpPr>
          <p:cNvPr id="48" name="Прямая со стрелкой 47"/>
          <p:cNvCxnSpPr>
            <a:endCxn id="46" idx="0"/>
          </p:cNvCxnSpPr>
          <p:nvPr/>
        </p:nvCxnSpPr>
        <p:spPr>
          <a:xfrm>
            <a:off x="3911352" y="5378648"/>
            <a:ext cx="0" cy="33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6588224" y="569678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6816824" y="5378649"/>
            <a:ext cx="0" cy="318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/>
          <p:nvPr/>
        </p:nvCxnSpPr>
        <p:spPr>
          <a:xfrm rot="5400000" flipH="1" flipV="1">
            <a:off x="3854279" y="2538539"/>
            <a:ext cx="1220564" cy="84124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/>
          <p:nvPr/>
        </p:nvCxnSpPr>
        <p:spPr>
          <a:xfrm>
            <a:off x="3851920" y="3569444"/>
            <a:ext cx="192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 стрелкой 2058"/>
          <p:cNvCxnSpPr>
            <a:stCxn id="30" idx="3"/>
          </p:cNvCxnSpPr>
          <p:nvPr/>
        </p:nvCxnSpPr>
        <p:spPr>
          <a:xfrm>
            <a:off x="5689184" y="3435533"/>
            <a:ext cx="0" cy="35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Блок-схема: узел 2061"/>
          <p:cNvSpPr/>
          <p:nvPr/>
        </p:nvSpPr>
        <p:spPr>
          <a:xfrm>
            <a:off x="7274024" y="265504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63" name="Блок-схема: узел 2062"/>
          <p:cNvSpPr/>
          <p:nvPr/>
        </p:nvSpPr>
        <p:spPr>
          <a:xfrm>
            <a:off x="7045424" y="356044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67" name="Прямая со стрелкой 2066"/>
          <p:cNvCxnSpPr>
            <a:endCxn id="2063" idx="2"/>
          </p:cNvCxnSpPr>
          <p:nvPr/>
        </p:nvCxnSpPr>
        <p:spPr>
          <a:xfrm>
            <a:off x="6729512" y="3435533"/>
            <a:ext cx="315912" cy="35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Прямая соединительная линия 2068"/>
          <p:cNvCxnSpPr>
            <a:stCxn id="2062" idx="6"/>
          </p:cNvCxnSpPr>
          <p:nvPr/>
        </p:nvCxnSpPr>
        <p:spPr>
          <a:xfrm>
            <a:off x="7731224" y="2883644"/>
            <a:ext cx="280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1" name="Скругленный прямоугольник 2070"/>
          <p:cNvSpPr/>
          <p:nvPr/>
        </p:nvSpPr>
        <p:spPr>
          <a:xfrm>
            <a:off x="7871313" y="2442592"/>
            <a:ext cx="1190334" cy="1221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УСУНЕННЯ ПОРУШЕНЬ ПРИНЦИПІВ ДЕРЖАВНОЇ РЕГУЛЯТОРНОЇ ПОЛІТИКИ</a:t>
            </a:r>
            <a:endParaRPr lang="uk-UA" sz="1050" b="1" dirty="0">
              <a:solidFill>
                <a:schemeClr val="tx1"/>
              </a:solidFill>
            </a:endParaRPr>
          </a:p>
        </p:txBody>
      </p:sp>
      <p:sp>
        <p:nvSpPr>
          <p:cNvPr id="2073" name="Скругленный прямоугольник 2072"/>
          <p:cNvSpPr/>
          <p:nvPr/>
        </p:nvSpPr>
        <p:spPr>
          <a:xfrm>
            <a:off x="7690046" y="3891508"/>
            <a:ext cx="12024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ПЕРЕГЛЯД ЧИННИХ РЕГУЛЯТОРНИХ АКТІВ</a:t>
            </a:r>
            <a:endParaRPr lang="uk-UA" sz="1050" b="1" dirty="0">
              <a:solidFill>
                <a:schemeClr val="tx1"/>
              </a:solidFill>
            </a:endParaRPr>
          </a:p>
        </p:txBody>
      </p:sp>
      <p:cxnSp>
        <p:nvCxnSpPr>
          <p:cNvPr id="2077" name="Прямая со стрелкой 2076"/>
          <p:cNvCxnSpPr>
            <a:stCxn id="30" idx="7"/>
            <a:endCxn id="2062" idx="1"/>
          </p:cNvCxnSpPr>
          <p:nvPr/>
        </p:nvCxnSpPr>
        <p:spPr>
          <a:xfrm flipV="1">
            <a:off x="6911200" y="2721999"/>
            <a:ext cx="429779" cy="66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я соединительная линия 2080"/>
          <p:cNvCxnSpPr>
            <a:stCxn id="2063" idx="5"/>
          </p:cNvCxnSpPr>
          <p:nvPr/>
        </p:nvCxnSpPr>
        <p:spPr>
          <a:xfrm>
            <a:off x="7435669" y="3950685"/>
            <a:ext cx="254378" cy="198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464676" y="1844824"/>
            <a:ext cx="3243227" cy="49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БАЗОВЕ ВІДСТЕЖЕННЯ</a:t>
            </a:r>
          </a:p>
          <a:p>
            <a:pPr algn="ctr"/>
            <a:r>
              <a:rPr lang="uk-UA" sz="1050" dirty="0" smtClean="0">
                <a:solidFill>
                  <a:schemeClr val="tx1"/>
                </a:solidFill>
              </a:rPr>
              <a:t>(до дня набрання чинності РА або більшості його положень)</a:t>
            </a: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0497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811213" y="4691699"/>
            <a:ext cx="1600548" cy="1545613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Заходи з відстеження</a:t>
            </a:r>
          </a:p>
          <a:p>
            <a:pPr algn="ctr"/>
            <a:r>
              <a:rPr lang="uk-UA" sz="1400" b="1" dirty="0">
                <a:solidFill>
                  <a:srgbClr val="C00000"/>
                </a:solidFill>
              </a:rPr>
              <a:t>з</a:t>
            </a:r>
            <a:r>
              <a:rPr lang="uk-UA" sz="1400" b="1" dirty="0" smtClean="0">
                <a:solidFill>
                  <a:srgbClr val="C00000"/>
                </a:solidFill>
              </a:rPr>
              <a:t>дійснюються не більше 45 робочих днів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" b="100000" l="472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836712"/>
            <a:ext cx="7920880" cy="713020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cs typeface="Arial" pitchFamily="34" charset="0"/>
              </a:rPr>
              <a:t>ЗАХОДИ, ЗА ДОПОМОГОЮ ЯКИХ БУДЕ ЗДІЙСНЮВАТИСЯ ВІДСТЕЖЕННЯ РЕЗУЛЬТАТИВНОСТІ РЕГУЛЯТОРНОГО 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49733"/>
            <a:ext cx="5924553" cy="483159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sz="2300" dirty="0" smtClean="0"/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593" y="1628800"/>
            <a:ext cx="288032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Визначити</a:t>
            </a:r>
            <a:r>
              <a:rPr lang="uk-UA" sz="2000" b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4166" y="2420888"/>
            <a:ext cx="5233835" cy="1071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строки проведення базового та повторного відстеження результативності дії регуляторного   акта (зазначивши конкретні дати проведення відстеження);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5433" y="3645024"/>
            <a:ext cx="51125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метод (статистичний/соціологічний)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проведення відстеження результативності;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5433" y="4725144"/>
            <a:ext cx="511256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вид даних (статистичні, наукові дослідження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або опитування), за допомогою яких здійснюватиметься відстеження результативності. Вид даних необхідно обирати з урахуванням обраного методу проведення відстеження;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60640" y="4725144"/>
            <a:ext cx="313184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цільові групи осіб, що обиратимуться для участі у відповідному опитуванні, чи наукові установи, що залучатимуться для проведення відстеження.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1591218"/>
            <a:ext cx="28803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uk-UA" b="1" u="sng" dirty="0" smtClean="0">
                <a:solidFill>
                  <a:srgbClr val="C00000"/>
                </a:solidFill>
              </a:rPr>
              <a:t>Правило:</a:t>
            </a:r>
            <a:r>
              <a:rPr lang="uk-UA" b="1" dirty="0" smtClean="0">
                <a:solidFill>
                  <a:srgbClr val="C00000"/>
                </a:solidFill>
              </a:rPr>
              <a:t> Якщо показники результативності, що                     безпосередньо пов’язані з вирішенням проблеми,      можна оцінити за допомогою статистичних даних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– використовується статистичний метод.  Якщо для такої оцінки необхідно отримати дані від бізнесу - соціологічний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3" y="1412776"/>
            <a:ext cx="811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1619672" y="2086001"/>
            <a:ext cx="484632" cy="334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14277" y="2420888"/>
            <a:ext cx="484632" cy="1368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519960" y="5392954"/>
            <a:ext cx="481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84" y="3451919"/>
            <a:ext cx="542925" cy="131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58" l="0" r="990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rgbClr val="1F2123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48581" y="950997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>
                <a:solidFill>
                  <a:srgbClr val="000000"/>
                </a:solidFill>
                <a:cs typeface="Arial" pitchFamily="34" charset="0"/>
              </a:rPr>
              <a:t>ВІДПОВІДАЛЬНІСТЬ ЗА ПОРУШЕННЯ ПОРЯДКУ  РЕГУЛЯТОРНОЇ ДІЯЛЬНОСТІ</a:t>
            </a:r>
            <a:endParaRPr lang="ru-RU" sz="2400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3085"/>
            <a:ext cx="9036496" cy="4425355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6673" y="1844824"/>
            <a:ext cx="638527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Відповідно до статті 41 Закону відповідальність за порушення вимог законодавства у сфері державної регуляторної політики несуть: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5433" y="3284984"/>
            <a:ext cx="22105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</a:rPr>
              <a:t>Керівники регуляторних органів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12160" y="3284984"/>
            <a:ext cx="21497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</a:rPr>
              <a:t>Посадові особи регуляторних органів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9745" y="4556616"/>
            <a:ext cx="6372200" cy="1320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</a:rPr>
              <a:t>Керівники структурних підрозділів регуляторних органів чи посадові особи регуляторних органів, на які покладено реалізацію окремих повноважень  щодо здійснення регуляторної діяльності</a:t>
            </a:r>
            <a:endParaRPr lang="ru-RU" i="1" dirty="0">
              <a:solidFill>
                <a:srgbClr val="00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100000" l="0" r="100000">
                        <a14:foregroundMark x1="50000" y1="13889" x2="50000" y2="13889"/>
                        <a14:foregroundMark x1="50556" y1="64444" x2="50556" y2="64444"/>
                        <a14:foregroundMark x1="48889" y1="71667" x2="48889" y2="71667"/>
                        <a14:foregroundMark x1="52222" y1="85000" x2="52222" y2="85000"/>
                        <a14:foregroundMark x1="57222" y1="32222" x2="57222" y2="32222"/>
                        <a14:foregroundMark x1="44444" y1="40556" x2="44444" y2="40556"/>
                        <a14:foregroundMark x1="42222" y1="18889" x2="42222" y2="18889"/>
                        <a14:foregroundMark x1="58889" y1="17778" x2="58889" y2="17778"/>
                        <a14:foregroundMark x1="60000" y1="73889" x2="60000" y2="73889"/>
                        <a14:foregroundMark x1="48333" y1="78889" x2="48333" y2="78889"/>
                        <a14:foregroundMark x1="55000" y1="40556" x2="55000" y2="40556"/>
                        <a14:foregroundMark x1="46667" y1="28889" x2="46667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62352"/>
            <a:ext cx="1714500" cy="15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7" b="97309" l="0" r="990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1181535" y="5445224"/>
            <a:ext cx="1565074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885473" y="927971"/>
            <a:ext cx="7920880" cy="287177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/>
              <a:t>ПРИНЦИПИ ДЕРЖАВНОЇ РЕГУЛЯТОРНОЇ ПОЛІТИКИ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0517" y="3021219"/>
            <a:ext cx="2187267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Доцільність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>
          <a:xfrm>
            <a:off x="3575050" y="1448780"/>
            <a:ext cx="5111750" cy="46773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3" y="1813225"/>
            <a:ext cx="2808312" cy="1440160"/>
          </a:xfrm>
          <a:prstGeom prst="roundRect">
            <a:avLst>
              <a:gd name="adj" fmla="val 2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 smtClean="0"/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Основні </a:t>
            </a:r>
            <a:r>
              <a:rPr lang="uk-UA" b="1" dirty="0">
                <a:solidFill>
                  <a:schemeClr val="tx1"/>
                </a:solidFill>
              </a:rPr>
              <a:t>принципи 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державної 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регуляторної 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політики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при прийнятті рішення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3619872"/>
            <a:ext cx="2016224" cy="385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Ефективність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4293096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Адекватність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2172074">
            <a:off x="6347186" y="2835620"/>
            <a:ext cx="545424" cy="926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7370" y="3021219"/>
            <a:ext cx="1850504" cy="36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Прозорість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32240" y="3619873"/>
            <a:ext cx="2016224" cy="385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Передбачуваність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4293096"/>
            <a:ext cx="18722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Збалансованість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19873" y="4005064"/>
            <a:ext cx="2808312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Врахування громадської думки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4605875" y="3566970"/>
            <a:ext cx="546520" cy="1058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3036850">
            <a:off x="6247092" y="3264907"/>
            <a:ext cx="652991" cy="1255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 rot="3674719">
            <a:off x="5816704" y="3669592"/>
            <a:ext cx="1059315" cy="1312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 rot="8960323" flipV="1">
            <a:off x="2734438" y="2836229"/>
            <a:ext cx="588385" cy="113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 rot="8564993">
            <a:off x="2715046" y="3258527"/>
            <a:ext cx="749919" cy="14844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 rot="8074426">
            <a:off x="2737167" y="3679880"/>
            <a:ext cx="1146968" cy="1335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7439" y="5961464"/>
            <a:ext cx="172819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Підготовка проекту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39991" y="5961464"/>
            <a:ext cx="180019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Внутрішнє опрацювання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44009" y="5969942"/>
            <a:ext cx="201469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Обговорення з бізнес - спільнотою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7076540" y="5969942"/>
            <a:ext cx="165618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Прийняте рішення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25" name="Стрелка вправо с вырезом 1024"/>
          <p:cNvSpPr/>
          <p:nvPr/>
        </p:nvSpPr>
        <p:spPr>
          <a:xfrm>
            <a:off x="2045631" y="6167204"/>
            <a:ext cx="371787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с вырезом 36"/>
          <p:cNvSpPr/>
          <p:nvPr/>
        </p:nvSpPr>
        <p:spPr>
          <a:xfrm flipV="1">
            <a:off x="4240190" y="6181386"/>
            <a:ext cx="39882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05" y="6131021"/>
            <a:ext cx="417835" cy="1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Картинки по запросу прийняті рішен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2627784" cy="14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40517" y="5202923"/>
            <a:ext cx="8366388" cy="3491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ПОРЯДОК ПРИЙНЯТТЯ РІШЕНЬ ПРИ ПОГОДЖЕННІ ПРОЕКТІВ РЕГУЛЯТОРНИХ АКТІВ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58" l="0" r="990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920880" cy="100811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800" b="1" i="1" dirty="0" smtClean="0">
                <a:solidFill>
                  <a:srgbClr val="C00000"/>
                </a:solidFill>
              </a:rPr>
              <a:t>РЕГУЛЯТОРНИЙ АКТ – це прийнятий </a:t>
            </a:r>
            <a:r>
              <a:rPr lang="uk-UA" sz="1800" b="1" i="1" dirty="0">
                <a:solidFill>
                  <a:srgbClr val="C00000"/>
                </a:solidFill>
              </a:rPr>
              <a:t>відповідальним регуляторним органом нормативно-правовий акт, який спрямовано на правове регулювання господарських відносин, а також адміністративних відносин між регуляторними органами або іншими органами державної влади та суб’єктами </a:t>
            </a:r>
            <a:r>
              <a:rPr lang="uk-UA" sz="1800" b="1" i="1" dirty="0" smtClean="0">
                <a:solidFill>
                  <a:srgbClr val="C00000"/>
                </a:solidFill>
              </a:rPr>
              <a:t>господарювання (стаття 1 Закону)</a:t>
            </a:r>
            <a:endParaRPr lang="ru-RU" sz="1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>
          <a:xfrm>
            <a:off x="6084168" y="2564904"/>
            <a:ext cx="2736304" cy="3705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0107" y="2420888"/>
            <a:ext cx="57223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мають </a:t>
            </a:r>
            <a:r>
              <a:rPr lang="uk-UA" sz="1600" b="1" dirty="0">
                <a:solidFill>
                  <a:schemeClr val="tx1"/>
                </a:solidFill>
              </a:rPr>
              <a:t>владно-організаційний характер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0106" y="3080487"/>
            <a:ext cx="572237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</a:rPr>
              <a:t>приймаються (видаються) уповноваженими на це суб’єктами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9" y="3681028"/>
            <a:ext cx="56886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dirty="0">
                <a:solidFill>
                  <a:schemeClr val="tx1"/>
                </a:solidFill>
              </a:rPr>
              <a:t>встановлюють загальні правила без особистого характеру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50" y="4329100"/>
            <a:ext cx="568863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dirty="0">
                <a:solidFill>
                  <a:schemeClr val="tx1"/>
                </a:solidFill>
              </a:rPr>
              <a:t>розраховані на багаторазове використання для всіх передбачених ними випадків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24987" y="5061564"/>
            <a:ext cx="5667493" cy="357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</a:rPr>
              <a:t>їм притаманна </a:t>
            </a:r>
            <a:r>
              <a:rPr lang="uk-UA" sz="1600" b="1" dirty="0" smtClean="0">
                <a:solidFill>
                  <a:schemeClr val="tx1"/>
                </a:solidFill>
              </a:rPr>
              <a:t>стабільність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440517" y="2771110"/>
            <a:ext cx="2763333" cy="288032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Основні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ознаками регуляторного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акта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24986" y="5739519"/>
            <a:ext cx="566749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</a:rPr>
              <a:t>їхня юридична сила зберігається незалежно від виконання приписів акта в </a:t>
            </a:r>
            <a:r>
              <a:rPr lang="uk-UA" sz="1600" b="1" dirty="0" smtClean="0">
                <a:solidFill>
                  <a:schemeClr val="tx1"/>
                </a:solidFill>
              </a:rPr>
              <a:t>часі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9858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1475656" y="915780"/>
            <a:ext cx="6048672" cy="496996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b="1" i="1" dirty="0" smtClean="0"/>
              <a:t>РЕГУЛЯТОРНІ ОРГАНИ НА МІСЦЕВОМУ РІВНІ</a:t>
            </a:r>
            <a:endParaRPr lang="ru-RU" sz="2400" b="1" i="1" dirty="0"/>
          </a:p>
          <a:p>
            <a:pPr algn="ctr"/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17" y="5733256"/>
            <a:ext cx="8523971" cy="648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600" b="1" i="1" dirty="0" smtClean="0">
                <a:solidFill>
                  <a:srgbClr val="C00000"/>
                </a:solidFill>
              </a:rPr>
              <a:t>Зазначені </a:t>
            </a:r>
            <a:r>
              <a:rPr lang="uk-UA" sz="1600" b="1" i="1" dirty="0">
                <a:solidFill>
                  <a:srgbClr val="C00000"/>
                </a:solidFill>
              </a:rPr>
              <a:t>органи приймаючи рішення, які впливають на суб’єктів господарювання, </a:t>
            </a:r>
            <a:r>
              <a:rPr lang="uk-UA" sz="1600" b="1" i="1" dirty="0" smtClean="0">
                <a:solidFill>
                  <a:srgbClr val="C00000"/>
                </a:solidFill>
              </a:rPr>
              <a:t/>
            </a:r>
            <a:br>
              <a:rPr lang="uk-UA" sz="1600" b="1" i="1" dirty="0" smtClean="0">
                <a:solidFill>
                  <a:srgbClr val="C00000"/>
                </a:solidFill>
              </a:rPr>
            </a:br>
            <a:r>
              <a:rPr lang="uk-UA" sz="1600" b="1" i="1" dirty="0" smtClean="0">
                <a:solidFill>
                  <a:srgbClr val="C00000"/>
                </a:solidFill>
              </a:rPr>
              <a:t>повинні  </a:t>
            </a:r>
            <a:r>
              <a:rPr lang="uk-UA" sz="1600" b="1" i="1" dirty="0">
                <a:solidFill>
                  <a:srgbClr val="C00000"/>
                </a:solidFill>
              </a:rPr>
              <a:t>їх обґрунтовувати, обраховуючи вигоди та витрати від запровадження регуляції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395536" y="1844824"/>
            <a:ext cx="3024336" cy="374441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Відповідно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до </a:t>
            </a:r>
            <a:r>
              <a:rPr lang="uk-UA" sz="2000" b="1" dirty="0">
                <a:solidFill>
                  <a:schemeClr val="tx1"/>
                </a:solidFill>
              </a:rPr>
              <a:t>своїх повноважень приймають регуляторні акти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63888" y="1700808"/>
            <a:ext cx="511256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</a:rPr>
              <a:t>місцеві </a:t>
            </a:r>
            <a:r>
              <a:rPr lang="uk-UA" b="1" dirty="0">
                <a:solidFill>
                  <a:schemeClr val="tx1"/>
                </a:solidFill>
              </a:rPr>
              <a:t>органи виконавчої </a:t>
            </a:r>
            <a:r>
              <a:rPr lang="uk-UA" b="1" dirty="0" smtClean="0">
                <a:solidFill>
                  <a:schemeClr val="tx1"/>
                </a:solidFill>
              </a:rPr>
              <a:t>влади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63888" y="2361695"/>
            <a:ext cx="511256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</a:rPr>
              <a:t>органи </a:t>
            </a:r>
            <a:r>
              <a:rPr lang="uk-UA" b="1" dirty="0">
                <a:solidFill>
                  <a:schemeClr val="tx1"/>
                </a:solidFill>
              </a:rPr>
              <a:t>місцевого </a:t>
            </a:r>
            <a:r>
              <a:rPr lang="uk-UA" b="1" dirty="0" smtClean="0">
                <a:solidFill>
                  <a:schemeClr val="tx1"/>
                </a:solidFill>
              </a:rPr>
              <a:t>самоврядування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63888" y="3068960"/>
            <a:ext cx="5112567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територіальні органи центральних органів виконавчої </a:t>
            </a:r>
            <a:r>
              <a:rPr lang="uk-UA" b="1" dirty="0" smtClean="0">
                <a:solidFill>
                  <a:schemeClr val="tx1"/>
                </a:solidFill>
              </a:rPr>
              <a:t>влади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63889" y="3789040"/>
            <a:ext cx="5112567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tx1"/>
                </a:solidFill>
              </a:rPr>
              <a:t>державні спеціалізовані установи та організації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63889" y="4437112"/>
            <a:ext cx="5123661" cy="1040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некомерційні самоврядні організації, які здійснюють керівництво та управління окремими видами загальнообов’язкового державного соціального страхування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946479" y="5877586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1043608" y="1052736"/>
            <a:ext cx="7920880" cy="79208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>
                <a:latin typeface="+mj-lt"/>
                <a:cs typeface="Arial" pitchFamily="34" charset="0"/>
              </a:rPr>
              <a:t>НОРМИ ЗАКОНУ ЩОДО ПРАВОЧИННОСТІ </a:t>
            </a:r>
            <a:r>
              <a:rPr lang="uk-UA" sz="2400" b="1" i="1" dirty="0">
                <a:latin typeface="+mj-lt"/>
                <a:cs typeface="Arial" pitchFamily="34" charset="0"/>
              </a:rPr>
              <a:t>РЕГУЛЯТОРНИХ </a:t>
            </a:r>
            <a:r>
              <a:rPr lang="uk-UA" sz="2400" b="1" i="1" dirty="0" smtClean="0">
                <a:latin typeface="+mj-lt"/>
                <a:cs typeface="Arial" pitchFamily="34" charset="0"/>
              </a:rPr>
              <a:t>АКТІВ, ПРИЙНЯТИХ З ПОРУШЕННЯМ</a:t>
            </a:r>
            <a:endParaRPr lang="ru-RU" sz="2400" b="1" i="1" dirty="0">
              <a:latin typeface="+mj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3023" y="5337526"/>
            <a:ext cx="6547448" cy="1080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1700" b="1" i="1" dirty="0">
                <a:solidFill>
                  <a:srgbClr val="C00000"/>
                </a:solidFill>
              </a:rPr>
              <a:t>У разі виявлення будь-якої з цих обставин, </a:t>
            </a:r>
            <a:r>
              <a:rPr lang="uk-UA" sz="1700" b="1" i="1" dirty="0" smtClean="0">
                <a:solidFill>
                  <a:srgbClr val="C00000"/>
                </a:solidFill>
              </a:rPr>
              <a:t>орган юстиції має відмовити в державній реєстрації регуляторного акта або не пізніше десяти робочих днів з дня одержання повідомлення про порушення процедури скасувати прийняте рішення про державну реєстрацію цього регуляторного  акта</a:t>
            </a:r>
            <a:endParaRPr lang="ru-RU" sz="17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458804" y="2316669"/>
            <a:ext cx="2880320" cy="213853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Ознаки порушення процедури затвердження регуляторного акту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6767" y="1956629"/>
            <a:ext cx="5253705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tx1"/>
                </a:solidFill>
              </a:rPr>
              <a:t>відсутність аналізу регуляторного впливу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6767" y="2564904"/>
            <a:ext cx="525658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tx1"/>
                </a:solidFill>
              </a:rPr>
              <a:t>проект регуляторного акта не </a:t>
            </a:r>
            <a:r>
              <a:rPr lang="uk-UA" b="1" dirty="0" smtClean="0">
                <a:solidFill>
                  <a:schemeClr val="tx1"/>
                </a:solidFill>
              </a:rPr>
              <a:t>був оприлюднений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3321745"/>
            <a:ext cx="5256584" cy="782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проект регуляторного акта не був поданий на погодження із уповноваженим органом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3887" y="4293096"/>
            <a:ext cx="52565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щодо проекту регуляторного акта уповноваженим органом було прийнято рішення про відмову в його погодженні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AutoShape 10" descr="Картинки по запросу знак восклиц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2" descr="Картинки по запросу знак восклица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5" descr="Картинки по запросу знак восклицан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7" descr="Картинки по запросу знак восклицан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87" r="990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7333" l="9778" r="98667">
                        <a14:foregroundMark x1="43111" y1="80444" x2="43111" y2="80444"/>
                        <a14:foregroundMark x1="60444" y1="66667" x2="60444" y2="66667"/>
                        <a14:foregroundMark x1="40889" y1="15556" x2="40889" y2="15556"/>
                        <a14:foregroundMark x1="62222" y1="17778" x2="62222" y2="17778"/>
                        <a14:foregroundMark x1="51556" y1="61333" x2="51556" y2="61333"/>
                        <a14:foregroundMark x1="56444" y1="40444" x2="56444" y2="40444"/>
                        <a14:foregroundMark x1="40889" y1="37778" x2="40889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3" y="4797152"/>
            <a:ext cx="1807369" cy="1584489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843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 hidden="1"/>
          <p:cNvSpPr txBox="1">
            <a:spLocks/>
          </p:cNvSpPr>
          <p:nvPr/>
        </p:nvSpPr>
        <p:spPr>
          <a:xfrm>
            <a:off x="791579" y="6057291"/>
            <a:ext cx="7488833" cy="64807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71600" y="1052736"/>
            <a:ext cx="7128792" cy="288032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/>
              <a:t>ОБОВ</a:t>
            </a:r>
            <a:r>
              <a:rPr lang="en-US" sz="2400" b="1" i="1" dirty="0" smtClean="0"/>
              <a:t>’</a:t>
            </a:r>
            <a:r>
              <a:rPr lang="uk-UA" sz="2400" b="1" i="1" dirty="0" smtClean="0"/>
              <a:t>ЯЗКОВІ ПРОЦЕДУРИ РЕГУЛЯТОРНОЇ ПОЛІТИКИ </a:t>
            </a:r>
            <a:endParaRPr lang="ru-RU" sz="2400" dirty="0"/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>
          <a:xfrm>
            <a:off x="6588224" y="4657653"/>
            <a:ext cx="2015406" cy="1543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537" y="1412776"/>
            <a:ext cx="295232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1700" b="1" dirty="0">
                <a:solidFill>
                  <a:schemeClr val="tx1"/>
                </a:solidFill>
              </a:rPr>
              <a:t>процедури обов’язкового оприлюднення </a:t>
            </a:r>
            <a:r>
              <a:rPr lang="uk-UA" sz="1700" b="1" dirty="0" smtClean="0">
                <a:solidFill>
                  <a:schemeClr val="tx1"/>
                </a:solidFill>
              </a:rPr>
              <a:t>документів: </a:t>
            </a:r>
          </a:p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(ст. 7</a:t>
            </a:r>
            <a:r>
              <a:rPr lang="uk-UA" sz="1100" b="1" dirty="0">
                <a:solidFill>
                  <a:schemeClr val="tx1"/>
                </a:solidFill>
              </a:rPr>
              <a:t>, 9, 12, 13, 20, </a:t>
            </a:r>
            <a:r>
              <a:rPr lang="uk-UA" sz="1100" b="1" dirty="0" smtClean="0">
                <a:solidFill>
                  <a:schemeClr val="tx1"/>
                </a:solidFill>
              </a:rPr>
              <a:t>35)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1412776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процедури планування регуляторної діяльності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8957" y="1412776"/>
            <a:ext cx="25922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обов’язкові процедури при розробці регуляторних </a:t>
            </a:r>
            <a:r>
              <a:rPr lang="uk-UA" b="1" dirty="0" smtClean="0">
                <a:solidFill>
                  <a:schemeClr val="tx1"/>
                </a:solidFill>
              </a:rPr>
              <a:t>актів: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47" y="3645024"/>
            <a:ext cx="3280680" cy="1176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Звіт про відстеження результативності </a:t>
            </a:r>
            <a:r>
              <a:rPr lang="uk-UA" sz="1400" b="1" dirty="0" smtClean="0">
                <a:solidFill>
                  <a:schemeClr val="tx1"/>
                </a:solidFill>
              </a:rPr>
              <a:t>(оприлюднюється  </a:t>
            </a:r>
            <a:r>
              <a:rPr lang="uk-UA" sz="1400" b="1" dirty="0">
                <a:solidFill>
                  <a:schemeClr val="tx1"/>
                </a:solidFill>
              </a:rPr>
              <a:t>в 10-денний строк після його </a:t>
            </a:r>
            <a:r>
              <a:rPr lang="uk-UA" sz="1400" b="1" dirty="0" smtClean="0">
                <a:solidFill>
                  <a:schemeClr val="tx1"/>
                </a:solidFill>
              </a:rPr>
              <a:t>підписання</a:t>
            </a:r>
            <a:r>
              <a:rPr lang="uk-UA" sz="1200" dirty="0" smtClean="0">
                <a:solidFill>
                  <a:schemeClr val="tx1"/>
                </a:solidFill>
              </a:rPr>
              <a:t>)</a:t>
            </a:r>
            <a:r>
              <a:rPr lang="uk-UA" sz="1200" dirty="0">
                <a:solidFill>
                  <a:schemeClr val="tx1"/>
                </a:solidFill>
              </a:rPr>
              <a:t> </a:t>
            </a:r>
            <a:endParaRPr lang="uk-UA" sz="1200" dirty="0" smtClean="0">
              <a:solidFill>
                <a:schemeClr val="tx1"/>
              </a:solidFill>
            </a:endParaRPr>
          </a:p>
          <a:p>
            <a:pPr algn="ctr"/>
            <a:r>
              <a:rPr lang="uk-UA" sz="1200" i="1" dirty="0" smtClean="0">
                <a:solidFill>
                  <a:schemeClr val="tx1"/>
                </a:solidFill>
              </a:rPr>
              <a:t>не </a:t>
            </a:r>
            <a:r>
              <a:rPr lang="uk-UA" sz="1200" i="1" dirty="0">
                <a:solidFill>
                  <a:schemeClr val="tx1"/>
                </a:solidFill>
              </a:rPr>
              <a:t>пізніше наступного робочого дня з дня оприлюднення цього звіту подається до уповноваженого органу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50141" y="2435015"/>
            <a:ext cx="2664296" cy="1022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План регуляторної діяльності на наступний </a:t>
            </a:r>
            <a:r>
              <a:rPr lang="uk-UA" sz="1400" b="1" dirty="0" smtClean="0">
                <a:solidFill>
                  <a:schemeClr val="tx1"/>
                </a:solidFill>
              </a:rPr>
              <a:t>рік:</a:t>
            </a:r>
          </a:p>
          <a:p>
            <a:r>
              <a:rPr lang="uk-UA" sz="1200" i="1" dirty="0" smtClean="0">
                <a:solidFill>
                  <a:schemeClr val="tx1"/>
                </a:solidFill>
              </a:rPr>
              <a:t>- з підготовки регуляторних актів;</a:t>
            </a:r>
          </a:p>
          <a:p>
            <a:r>
              <a:rPr lang="uk-UA" sz="1200" i="1" dirty="0" smtClean="0">
                <a:solidFill>
                  <a:schemeClr val="tx1"/>
                </a:solidFill>
              </a:rPr>
              <a:t>- з відстеження результативності</a:t>
            </a:r>
            <a:endParaRPr lang="ru-RU" sz="1200" i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65285" y="3758093"/>
            <a:ext cx="2660729" cy="444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Затвердження регуляторним органом до 15 грудня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60965" y="2578307"/>
            <a:ext cx="2520280" cy="614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Повідомлення про оприлюднення проекту регуляторного акта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82889" y="4483944"/>
            <a:ext cx="266072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оприлюднення в термін до 10 днів </a:t>
            </a:r>
            <a:r>
              <a:rPr lang="uk-UA" sz="1400" b="1" dirty="0" smtClean="0">
                <a:solidFill>
                  <a:schemeClr val="tx1"/>
                </a:solidFill>
              </a:rPr>
              <a:t>(не </a:t>
            </a:r>
            <a:r>
              <a:rPr lang="uk-UA" sz="1400" b="1" dirty="0">
                <a:solidFill>
                  <a:schemeClr val="tx1"/>
                </a:solidFill>
              </a:rPr>
              <a:t>пізніше 25 грудня)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347" y="4925679"/>
            <a:ext cx="3277533" cy="47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Інформація про здійснення регуляторної діяльності </a:t>
            </a:r>
            <a:r>
              <a:rPr lang="uk-UA" sz="1200" dirty="0" smtClean="0">
                <a:solidFill>
                  <a:schemeClr val="tx1"/>
                </a:solidFill>
              </a:rPr>
              <a:t>(постійно 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844586" y="3566626"/>
            <a:ext cx="201652" cy="737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74" y="4233284"/>
            <a:ext cx="140875" cy="23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вал 18"/>
          <p:cNvSpPr/>
          <p:nvPr/>
        </p:nvSpPr>
        <p:spPr>
          <a:xfrm>
            <a:off x="146379" y="5638342"/>
            <a:ext cx="3503762" cy="864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у ДЗМІ або на офіційній сторінці органу в мережі Інтернет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93302" y="4684989"/>
            <a:ext cx="2487943" cy="71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Аналіз регуляторного впливу до проекту  </a:t>
            </a:r>
            <a:r>
              <a:rPr lang="uk-UA" sz="1400" b="1" dirty="0">
                <a:solidFill>
                  <a:schemeClr val="tx1"/>
                </a:solidFill>
              </a:rPr>
              <a:t>регуляторного акта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00372" y="3529848"/>
            <a:ext cx="2480873" cy="837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Проект регуляторного акта</a:t>
            </a:r>
          </a:p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(не </a:t>
            </a:r>
            <a:r>
              <a:rPr lang="uk-UA" sz="1200" b="1" dirty="0">
                <a:solidFill>
                  <a:schemeClr val="tx1"/>
                </a:solidFill>
              </a:rPr>
              <a:t>пізніше 5-ти робочих </a:t>
            </a:r>
            <a:r>
              <a:rPr lang="uk-UA" sz="1200" b="1" dirty="0" smtClean="0">
                <a:solidFill>
                  <a:schemeClr val="tx1"/>
                </a:solidFill>
              </a:rPr>
              <a:t>днів  </a:t>
            </a:r>
            <a:r>
              <a:rPr lang="uk-UA" sz="1200" b="1" dirty="0">
                <a:solidFill>
                  <a:schemeClr val="tx1"/>
                </a:solidFill>
              </a:rPr>
              <a:t>з дня оприлюднення </a:t>
            </a:r>
            <a:r>
              <a:rPr lang="uk-UA" sz="1200" b="1" dirty="0" smtClean="0">
                <a:solidFill>
                  <a:schemeClr val="tx1"/>
                </a:solidFill>
              </a:rPr>
              <a:t>повідомлення)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Плюс 23"/>
          <p:cNvSpPr/>
          <p:nvPr/>
        </p:nvSpPr>
        <p:spPr>
          <a:xfrm>
            <a:off x="7557842" y="3255437"/>
            <a:ext cx="254518" cy="2253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люс 25"/>
          <p:cNvSpPr/>
          <p:nvPr/>
        </p:nvSpPr>
        <p:spPr>
          <a:xfrm>
            <a:off x="7551728" y="4427790"/>
            <a:ext cx="254518" cy="2253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4348" y="2420887"/>
            <a:ext cx="3277532" cy="1081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Регуляторний акт </a:t>
            </a:r>
            <a:r>
              <a:rPr lang="uk-UA" sz="1200" b="1" dirty="0">
                <a:solidFill>
                  <a:schemeClr val="tx1"/>
                </a:solidFill>
              </a:rPr>
              <a:t>оприлюднюється не пізніш як у десятиденний строк після державної реєстрації або прийняття та підписання, у випадку, якщо цей регуляторний акт не підлягає державній реєстрації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с вырезом 27"/>
          <p:cNvSpPr/>
          <p:nvPr/>
        </p:nvSpPr>
        <p:spPr>
          <a:xfrm rot="19623811" flipH="1">
            <a:off x="3524639" y="5479404"/>
            <a:ext cx="1557594" cy="1149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гнутая вправо стрелка 29"/>
          <p:cNvSpPr/>
          <p:nvPr/>
        </p:nvSpPr>
        <p:spPr>
          <a:xfrm rot="4839713">
            <a:off x="5663458" y="4013091"/>
            <a:ext cx="641014" cy="41145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96" name="Стрелка вправо с вырезом 4095"/>
          <p:cNvSpPr/>
          <p:nvPr/>
        </p:nvSpPr>
        <p:spPr>
          <a:xfrm rot="5400000">
            <a:off x="261188" y="5553926"/>
            <a:ext cx="312945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/>
          <p:cNvSpPr/>
          <p:nvPr/>
        </p:nvSpPr>
        <p:spPr>
          <a:xfrm rot="5400000">
            <a:off x="3129480" y="5566380"/>
            <a:ext cx="312945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90080" y="5406911"/>
            <a:ext cx="2214168" cy="841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Внесення змін до плану </a:t>
            </a:r>
          </a:p>
          <a:p>
            <a:pPr algn="ctr"/>
            <a:r>
              <a:rPr lang="uk-UA" sz="1200" i="1" dirty="0" smtClean="0">
                <a:solidFill>
                  <a:schemeClr val="tx1"/>
                </a:solidFill>
              </a:rPr>
              <a:t>(за 10 днів до початку підготовки проекту регуляторного акта)</a:t>
            </a:r>
            <a:endParaRPr lang="ru-RU" sz="1200" i="1" dirty="0">
              <a:solidFill>
                <a:schemeClr val="tx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16" y="5065201"/>
            <a:ext cx="199874" cy="3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6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7308304" y="5705515"/>
            <a:ext cx="1008112" cy="66084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050" b="1" dirty="0" smtClean="0">
                <a:solidFill>
                  <a:srgbClr val="000000"/>
                </a:solidFill>
                <a:cs typeface="Arial" pitchFamily="34" charset="0"/>
              </a:rPr>
              <a:t>Рішення В</a:t>
            </a:r>
            <a:endParaRPr lang="ru-RU" sz="105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1331640" y="836712"/>
            <a:ext cx="6984776" cy="576064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>
                <a:solidFill>
                  <a:srgbClr val="000000"/>
                </a:solidFill>
                <a:cs typeface="Arial" pitchFamily="34" charset="0"/>
              </a:rPr>
              <a:t>ПІДГОТОВКА ПРОЕКТУ </a:t>
            </a:r>
            <a:r>
              <a:rPr lang="ru-RU" sz="2400" b="1" i="1" dirty="0" smtClean="0">
                <a:solidFill>
                  <a:srgbClr val="000000"/>
                </a:solidFill>
                <a:cs typeface="Arial" pitchFamily="34" charset="0"/>
              </a:rPr>
              <a:t>РЕГУЛЯТОРНОГО </a:t>
            </a:r>
            <a:r>
              <a:rPr lang="ru-RU" sz="2400" b="1" i="1" dirty="0">
                <a:solidFill>
                  <a:srgbClr val="000000"/>
                </a:solidFill>
                <a:cs typeface="Arial" pitchFamily="34" charset="0"/>
              </a:rPr>
              <a:t>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15780"/>
            <a:ext cx="8316415" cy="560987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1050" dirty="0" smtClean="0"/>
              <a:t>            </a:t>
            </a: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 smtClean="0"/>
              <a:t> </a:t>
            </a:r>
          </a:p>
          <a:p>
            <a:pPr marL="0" indent="0"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                                                                                             </a:t>
            </a:r>
            <a:r>
              <a:rPr lang="uk-UA" sz="1050" dirty="0" smtClean="0"/>
              <a:t>   </a:t>
            </a:r>
            <a:r>
              <a:rPr lang="en-US" sz="1050" dirty="0" smtClean="0"/>
              <a:t>  </a:t>
            </a:r>
            <a:r>
              <a:rPr lang="uk-UA" sz="1050" dirty="0" smtClean="0"/>
              <a:t>Термін </a:t>
            </a:r>
            <a:r>
              <a:rPr lang="uk-UA" sz="1050" dirty="0"/>
              <a:t>погодження (не більше  1 місяця)</a:t>
            </a:r>
          </a:p>
          <a:p>
            <a:pPr marL="0" indent="0">
              <a:buNone/>
            </a:pPr>
            <a:r>
              <a:rPr lang="uk-UA" sz="1050" dirty="0" smtClean="0"/>
              <a:t>   </a:t>
            </a:r>
            <a:r>
              <a:rPr lang="en-US" sz="1050" dirty="0" smtClean="0"/>
              <a:t>                                                                                           </a:t>
            </a:r>
            <a:r>
              <a:rPr lang="uk-UA" sz="1050" dirty="0" smtClean="0"/>
              <a:t>  </a:t>
            </a:r>
            <a:r>
              <a:rPr lang="uk-UA" sz="1050" b="1" dirty="0" smtClean="0"/>
              <a:t>Погоджено                                                  Не погоджено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700808"/>
            <a:ext cx="288031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ПІДГОТОВКА ПРОЕКТУ РЕГУЛЯТОРНОГО АКТА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2267744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00000"/>
                </a:solidFill>
              </a:rPr>
              <a:t>ПІДГОТОВКА АНАЛІЗУ РЕГУЛЯТОРНОГО ВПЛИВУ (АРВ)</a:t>
            </a:r>
          </a:p>
        </p:txBody>
      </p:sp>
      <p:sp>
        <p:nvSpPr>
          <p:cNvPr id="27" name="Овал 26"/>
          <p:cNvSpPr/>
          <p:nvPr/>
        </p:nvSpPr>
        <p:spPr>
          <a:xfrm>
            <a:off x="696007" y="2994608"/>
            <a:ext cx="18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rgbClr val="000000"/>
                </a:solidFill>
              </a:rPr>
              <a:t>Громадяни, суб</a:t>
            </a:r>
            <a:r>
              <a:rPr lang="uk-UA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'</a:t>
            </a:r>
            <a:r>
              <a:rPr lang="uk-UA" sz="1050" dirty="0" smtClean="0">
                <a:solidFill>
                  <a:srgbClr val="000000"/>
                </a:solidFill>
              </a:rPr>
              <a:t>єкти господарювання , їх об</a:t>
            </a:r>
            <a:r>
              <a:rPr lang="uk-UA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‘єднання, НУО…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65428" y="1484784"/>
            <a:ext cx="2520280" cy="78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ПОВІДОМЛЕННЯ ПРО ОПРИЛЮДНЕННЯ ПРОЕКТУ РЕГУЛЯТОРНОГО АКТА В ДЗМІ або ОФІЦІЙНІЙ СТОРІНЦІ ОРГАНУ В МЕРЕЖІ ІНТЕРНЕТ 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56176" y="2389064"/>
            <a:ext cx="2520280" cy="842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ОПРИЛЮДНЕННЯ ПРОЕКТУ РЕГУЛЯТОРНОГО АКТА ТА АРВ  </a:t>
            </a:r>
          </a:p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(У Т.Ч. ТЕСТ МАЛОГО БІЗНЕСУ) </a:t>
            </a:r>
          </a:p>
          <a:p>
            <a:pPr algn="ctr"/>
            <a:r>
              <a:rPr lang="uk-UA" sz="1050" dirty="0" smtClean="0">
                <a:solidFill>
                  <a:srgbClr val="000000"/>
                </a:solidFill>
              </a:rPr>
              <a:t>(не менше 1 місяця та не більше 3 місяців) 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65428" y="3573016"/>
            <a:ext cx="2520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ОДЕРЖАННЯ ЗАУВАЖЕНЬ ДО ПРОЕКТУ РЕГУЛЯТОРНОГО АКТА ТА АРВ, ЇХ ОБОВ</a:t>
            </a:r>
            <a:r>
              <a:rPr lang="uk-UA" sz="105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'</a:t>
            </a:r>
            <a:r>
              <a:rPr lang="uk-UA" sz="1050" b="1" dirty="0" smtClean="0">
                <a:solidFill>
                  <a:srgbClr val="000000"/>
                </a:solidFill>
              </a:rPr>
              <a:t>ЯЗКОВИЙ РОЗГЛЯД, ВРАХУВАННЯ ЧИ МОТИВОВАНЕ ВІДХИЛЕННЯ 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6007" y="4250432"/>
            <a:ext cx="202215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rgbClr val="000000"/>
                </a:solidFill>
              </a:rPr>
              <a:t>ПІДГОТОВКА ПРОПОЗИЦІЙ ЗАУВАЖЕНЬ ДО ПРОЕКТУ ТА АРВ 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2048" name="Скругленный прямоугольник 2047"/>
          <p:cNvSpPr/>
          <p:nvPr/>
        </p:nvSpPr>
        <p:spPr>
          <a:xfrm>
            <a:off x="677639" y="4784576"/>
            <a:ext cx="202215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rgbClr val="000000"/>
                </a:solidFill>
              </a:rPr>
              <a:t>УЧАСТЬ У ГРОМАДСЬКИХ  СЛУХАННЯХ, ПУБЛІЧНИХ ОБГОВОРЕННЯХ…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2049" name="Скругленный прямоугольник 2048"/>
          <p:cNvSpPr/>
          <p:nvPr/>
        </p:nvSpPr>
        <p:spPr>
          <a:xfrm>
            <a:off x="3228999" y="2723704"/>
            <a:ext cx="2448273" cy="949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ПОГОДЖЕННЯ  ПРОЕКТУ РЕГУЛЯТОРНОГО  АКТА З ДЕРЖАВНОЮ РЕГУЛЯТОРНОЮ СЛУЖБОЮ УКРАЇНИ </a:t>
            </a:r>
          </a:p>
          <a:p>
            <a:pPr algn="ctr"/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051" name="Скругленный прямоугольник 2050"/>
          <p:cNvSpPr/>
          <p:nvPr/>
        </p:nvSpPr>
        <p:spPr>
          <a:xfrm>
            <a:off x="2915814" y="4250432"/>
            <a:ext cx="2160242" cy="97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uk-UA" sz="1050" b="1" dirty="0" smtClean="0">
                <a:solidFill>
                  <a:srgbClr val="000000"/>
                </a:solidFill>
              </a:rPr>
              <a:t>ПРИЙНЯТТЯ АКТА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050" b="1" dirty="0" smtClean="0">
                <a:solidFill>
                  <a:srgbClr val="000000"/>
                </a:solidFill>
              </a:rPr>
              <a:t>ОПРИЛЮДНЕННЯ АКТА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050" b="1" dirty="0" smtClean="0">
                <a:solidFill>
                  <a:srgbClr val="000000"/>
                </a:solidFill>
              </a:rPr>
              <a:t>БАЗОВЕ ВІДСТЕЖЕННЯ </a:t>
            </a:r>
          </a:p>
          <a:p>
            <a:r>
              <a:rPr lang="uk-UA" sz="1050" b="1" dirty="0" smtClean="0">
                <a:solidFill>
                  <a:srgbClr val="000000"/>
                </a:solidFill>
              </a:rPr>
              <a:t>РЕЗУЛЬТАТИВНОСТІ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050" b="1" dirty="0" smtClean="0">
                <a:solidFill>
                  <a:srgbClr val="000000"/>
                </a:solidFill>
              </a:rPr>
              <a:t>НАБУТТЯ АКТОМ ЧИННОСТІ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053" name="Скругленный прямоугольник 2052"/>
          <p:cNvSpPr/>
          <p:nvPr/>
        </p:nvSpPr>
        <p:spPr>
          <a:xfrm>
            <a:off x="5292080" y="4690120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ОСКАРЖЕННЯ ДО ЦЕНТРАЛЬНОГО ОРГАНУ ВИКОНАВЧОЇ ВЛАДИ, ЩО ЗАБЕЗПЕЧУЄ ФОРМУВАННЯ  ДЕРЖАВНОЇ ПОЛІТИКИ  У СФЕРІ ЕКОНОМІЧНОГО РОЗВИТКУ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054" name="Скругленный прямоугольник 2053"/>
          <p:cNvSpPr/>
          <p:nvPr/>
        </p:nvSpPr>
        <p:spPr>
          <a:xfrm>
            <a:off x="6494648" y="5877586"/>
            <a:ext cx="1821768" cy="585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0000"/>
                </a:solidFill>
              </a:rPr>
              <a:t>ДООПРАЦЮВАННЯ ПРОЕКТУ РЕГУЛЯТОРНОГО АКТА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2055" name="Овал 2054"/>
          <p:cNvSpPr/>
          <p:nvPr/>
        </p:nvSpPr>
        <p:spPr>
          <a:xfrm>
            <a:off x="881034" y="5540130"/>
            <a:ext cx="172504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 smtClean="0">
                <a:solidFill>
                  <a:srgbClr val="000000"/>
                </a:solidFill>
              </a:rPr>
              <a:t>Громадяни, суб'єкти господарювання , їх об‘єднання, НУО…</a:t>
            </a:r>
            <a:endParaRPr lang="uk-UA" sz="1050" dirty="0">
              <a:solidFill>
                <a:srgbClr val="000000"/>
              </a:solidFill>
            </a:endParaRPr>
          </a:p>
        </p:txBody>
      </p:sp>
      <p:cxnSp>
        <p:nvCxnSpPr>
          <p:cNvPr id="2057" name="Прямая со стрелкой 2056"/>
          <p:cNvCxnSpPr/>
          <p:nvPr/>
        </p:nvCxnSpPr>
        <p:spPr>
          <a:xfrm>
            <a:off x="3236018" y="3567584"/>
            <a:ext cx="0" cy="682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Прямая со стрелкой 2060"/>
          <p:cNvCxnSpPr/>
          <p:nvPr/>
        </p:nvCxnSpPr>
        <p:spPr>
          <a:xfrm>
            <a:off x="5677272" y="3573016"/>
            <a:ext cx="0" cy="1117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Блок-схема: узел 2062"/>
          <p:cNvSpPr/>
          <p:nvPr/>
        </p:nvSpPr>
        <p:spPr>
          <a:xfrm>
            <a:off x="3635895" y="1636688"/>
            <a:ext cx="360040" cy="3554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А</a:t>
            </a:r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2065" name="Прямая со стрелкой 2064"/>
          <p:cNvCxnSpPr>
            <a:stCxn id="2054" idx="1"/>
          </p:cNvCxnSpPr>
          <p:nvPr/>
        </p:nvCxnSpPr>
        <p:spPr>
          <a:xfrm flipH="1">
            <a:off x="6225287" y="6170397"/>
            <a:ext cx="2693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2" name="Блок-схема: узел 2071"/>
          <p:cNvSpPr/>
          <p:nvPr/>
        </p:nvSpPr>
        <p:spPr>
          <a:xfrm>
            <a:off x="4310024" y="2194901"/>
            <a:ext cx="345399" cy="3817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В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073" name="Блок-схема: узел 2072"/>
          <p:cNvSpPr/>
          <p:nvPr/>
        </p:nvSpPr>
        <p:spPr>
          <a:xfrm>
            <a:off x="3052433" y="5673294"/>
            <a:ext cx="353132" cy="3287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С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074" name="Блок-схема: узел 2073"/>
          <p:cNvSpPr/>
          <p:nvPr/>
        </p:nvSpPr>
        <p:spPr>
          <a:xfrm>
            <a:off x="5924325" y="5973902"/>
            <a:ext cx="352278" cy="3929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В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075" name="Блок-схема: узел 2074"/>
          <p:cNvSpPr/>
          <p:nvPr/>
        </p:nvSpPr>
        <p:spPr>
          <a:xfrm>
            <a:off x="8590184" y="4606280"/>
            <a:ext cx="352278" cy="3565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000"/>
                </a:solidFill>
              </a:rPr>
              <a:t>В</a:t>
            </a:r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2077" name="Прямая со стрелкой 2076"/>
          <p:cNvCxnSpPr>
            <a:endCxn id="2073" idx="0"/>
          </p:cNvCxnSpPr>
          <p:nvPr/>
        </p:nvCxnSpPr>
        <p:spPr>
          <a:xfrm>
            <a:off x="3228999" y="5241776"/>
            <a:ext cx="0" cy="431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Прямая соединительная линия 2078"/>
          <p:cNvCxnSpPr/>
          <p:nvPr/>
        </p:nvCxnSpPr>
        <p:spPr>
          <a:xfrm>
            <a:off x="151508" y="1593900"/>
            <a:ext cx="302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единительная линия 1031"/>
          <p:cNvCxnSpPr/>
          <p:nvPr/>
        </p:nvCxnSpPr>
        <p:spPr>
          <a:xfrm>
            <a:off x="151508" y="2875732"/>
            <a:ext cx="3028912" cy="3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151508" y="1593900"/>
            <a:ext cx="0" cy="130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>
            <a:off x="3180419" y="1593900"/>
            <a:ext cx="1" cy="128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>
            <a:stCxn id="2063" idx="2"/>
          </p:cNvCxnSpPr>
          <p:nvPr/>
        </p:nvCxnSpPr>
        <p:spPr>
          <a:xfrm flipH="1">
            <a:off x="3180420" y="1814426"/>
            <a:ext cx="4554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единительная линия 1051"/>
          <p:cNvCxnSpPr/>
          <p:nvPr/>
        </p:nvCxnSpPr>
        <p:spPr>
          <a:xfrm>
            <a:off x="6100464" y="1412776"/>
            <a:ext cx="26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я соединительная линия 2080"/>
          <p:cNvCxnSpPr/>
          <p:nvPr/>
        </p:nvCxnSpPr>
        <p:spPr>
          <a:xfrm flipV="1">
            <a:off x="6100464" y="3358770"/>
            <a:ext cx="2648000" cy="1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6" name="Прямая соединительная линия 2085"/>
          <p:cNvCxnSpPr/>
          <p:nvPr/>
        </p:nvCxnSpPr>
        <p:spPr>
          <a:xfrm>
            <a:off x="8748464" y="1412776"/>
            <a:ext cx="0" cy="1945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0" name="Прямая соединительная линия 2089"/>
          <p:cNvCxnSpPr/>
          <p:nvPr/>
        </p:nvCxnSpPr>
        <p:spPr>
          <a:xfrm>
            <a:off x="6100464" y="1412776"/>
            <a:ext cx="0" cy="1963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1" name="Прямая со стрелкой 2100"/>
          <p:cNvCxnSpPr/>
          <p:nvPr/>
        </p:nvCxnSpPr>
        <p:spPr>
          <a:xfrm>
            <a:off x="3180420" y="2132856"/>
            <a:ext cx="29200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7" name="Прямая со стрелкой 2106"/>
          <p:cNvCxnSpPr/>
          <p:nvPr/>
        </p:nvCxnSpPr>
        <p:spPr>
          <a:xfrm flipH="1" flipV="1">
            <a:off x="75756" y="1484784"/>
            <a:ext cx="567243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9" name="Прямая со стрелкой 2118"/>
          <p:cNvCxnSpPr/>
          <p:nvPr/>
        </p:nvCxnSpPr>
        <p:spPr>
          <a:xfrm>
            <a:off x="75754" y="3446942"/>
            <a:ext cx="601885" cy="4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4" name="Прямая соединительная линия 2123"/>
          <p:cNvCxnSpPr/>
          <p:nvPr/>
        </p:nvCxnSpPr>
        <p:spPr>
          <a:xfrm>
            <a:off x="5748186" y="1520788"/>
            <a:ext cx="0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7" name="Прямая соединительная линия 2156"/>
          <p:cNvCxnSpPr/>
          <p:nvPr/>
        </p:nvCxnSpPr>
        <p:spPr>
          <a:xfrm flipH="1">
            <a:off x="5748186" y="1916832"/>
            <a:ext cx="352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6" name="Прямая соединительная линия 2165"/>
          <p:cNvCxnSpPr/>
          <p:nvPr/>
        </p:nvCxnSpPr>
        <p:spPr>
          <a:xfrm>
            <a:off x="75756" y="1484784"/>
            <a:ext cx="0" cy="1962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9" name="Прямая соединительная линия 2168"/>
          <p:cNvCxnSpPr/>
          <p:nvPr/>
        </p:nvCxnSpPr>
        <p:spPr>
          <a:xfrm>
            <a:off x="539552" y="4121592"/>
            <a:ext cx="2275516" cy="9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1" name="Прямая соединительная линия 2170"/>
          <p:cNvCxnSpPr/>
          <p:nvPr/>
        </p:nvCxnSpPr>
        <p:spPr>
          <a:xfrm>
            <a:off x="539552" y="5373216"/>
            <a:ext cx="22755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3" name="Прямая соединительная линия 2172"/>
          <p:cNvCxnSpPr/>
          <p:nvPr/>
        </p:nvCxnSpPr>
        <p:spPr>
          <a:xfrm>
            <a:off x="539552" y="4121592"/>
            <a:ext cx="0" cy="125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5" name="Прямая соединительная линия 2174"/>
          <p:cNvCxnSpPr/>
          <p:nvPr/>
        </p:nvCxnSpPr>
        <p:spPr>
          <a:xfrm>
            <a:off x="2815067" y="4131568"/>
            <a:ext cx="1" cy="1241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8" name="Прямая со стрелкой 2187"/>
          <p:cNvCxnSpPr/>
          <p:nvPr/>
        </p:nvCxnSpPr>
        <p:spPr>
          <a:xfrm>
            <a:off x="1596107" y="3909008"/>
            <a:ext cx="1" cy="222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8" name="Прямая со стрелкой 2197"/>
          <p:cNvCxnSpPr/>
          <p:nvPr/>
        </p:nvCxnSpPr>
        <p:spPr>
          <a:xfrm>
            <a:off x="7308304" y="3358770"/>
            <a:ext cx="0" cy="214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5" name="Прямая соединительная линия 2204"/>
          <p:cNvCxnSpPr>
            <a:stCxn id="30" idx="3"/>
            <a:endCxn id="30" idx="3"/>
          </p:cNvCxnSpPr>
          <p:nvPr/>
        </p:nvCxnSpPr>
        <p:spPr>
          <a:xfrm>
            <a:off x="8685708" y="40302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4" name="Прямая со стрелкой 2213"/>
          <p:cNvCxnSpPr/>
          <p:nvPr/>
        </p:nvCxnSpPr>
        <p:spPr>
          <a:xfrm flipH="1">
            <a:off x="8768880" y="3909008"/>
            <a:ext cx="1809" cy="697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4" name="Прямая соединительная линия 2223"/>
          <p:cNvCxnSpPr>
            <a:stCxn id="2072" idx="6"/>
          </p:cNvCxnSpPr>
          <p:nvPr/>
        </p:nvCxnSpPr>
        <p:spPr>
          <a:xfrm>
            <a:off x="4655423" y="2385773"/>
            <a:ext cx="276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8" name="Прямая со стрелкой 2227"/>
          <p:cNvCxnSpPr/>
          <p:nvPr/>
        </p:nvCxnSpPr>
        <p:spPr>
          <a:xfrm>
            <a:off x="4932040" y="2385773"/>
            <a:ext cx="0" cy="314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2" name="Прямая со стрелкой 2231"/>
          <p:cNvCxnSpPr/>
          <p:nvPr/>
        </p:nvCxnSpPr>
        <p:spPr>
          <a:xfrm>
            <a:off x="7308304" y="5604520"/>
            <a:ext cx="0" cy="273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5" name="Прямая соединительная линия 2234"/>
          <p:cNvCxnSpPr/>
          <p:nvPr/>
        </p:nvCxnSpPr>
        <p:spPr>
          <a:xfrm flipH="1">
            <a:off x="3995935" y="5419485"/>
            <a:ext cx="1343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0" name="Прямая со стрелкой 2239"/>
          <p:cNvCxnSpPr>
            <a:endCxn id="2051" idx="2"/>
          </p:cNvCxnSpPr>
          <p:nvPr/>
        </p:nvCxnSpPr>
        <p:spPr>
          <a:xfrm flipV="1">
            <a:off x="3995935" y="5225008"/>
            <a:ext cx="0" cy="194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3" name="Соединительная линия уступом 2242"/>
          <p:cNvCxnSpPr/>
          <p:nvPr/>
        </p:nvCxnSpPr>
        <p:spPr>
          <a:xfrm rot="10800000" flipV="1">
            <a:off x="2606081" y="5540129"/>
            <a:ext cx="2732855" cy="597103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Текст 3"/>
          <p:cNvSpPr txBox="1">
            <a:spLocks/>
          </p:cNvSpPr>
          <p:nvPr/>
        </p:nvSpPr>
        <p:spPr>
          <a:xfrm>
            <a:off x="4136386" y="5232712"/>
            <a:ext cx="1008112" cy="186773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050" b="1" dirty="0" smtClean="0">
                <a:solidFill>
                  <a:srgbClr val="000000"/>
                </a:solidFill>
                <a:cs typeface="Arial" pitchFamily="34" charset="0"/>
              </a:rPr>
              <a:t>Рішення А</a:t>
            </a:r>
            <a:endParaRPr lang="ru-RU" sz="1050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65" name="Прямая соединительная линия 264"/>
          <p:cNvCxnSpPr/>
          <p:nvPr/>
        </p:nvCxnSpPr>
        <p:spPr>
          <a:xfrm flipV="1">
            <a:off x="5338936" y="1268760"/>
            <a:ext cx="0" cy="1431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 стрелкой 267"/>
          <p:cNvCxnSpPr/>
          <p:nvPr/>
        </p:nvCxnSpPr>
        <p:spPr>
          <a:xfrm>
            <a:off x="5338936" y="1268760"/>
            <a:ext cx="36790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>
            <a:off x="9017967" y="1268760"/>
            <a:ext cx="1" cy="4901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/>
          <p:nvPr/>
        </p:nvCxnSpPr>
        <p:spPr>
          <a:xfrm flipH="1">
            <a:off x="8685710" y="3909008"/>
            <a:ext cx="80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9" name="Прямая со стрелкой 2288"/>
          <p:cNvCxnSpPr>
            <a:endCxn id="2054" idx="3"/>
          </p:cNvCxnSpPr>
          <p:nvPr/>
        </p:nvCxnSpPr>
        <p:spPr>
          <a:xfrm flipH="1">
            <a:off x="8316416" y="6170397"/>
            <a:ext cx="7015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34" y="0"/>
            <a:ext cx="8262966" cy="83671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25344"/>
            <a:ext cx="9144000" cy="332656"/>
          </a:xfrm>
          <a:solidFill>
            <a:srgbClr val="0070C0"/>
          </a:solidFill>
        </p:spPr>
        <p:txBody>
          <a:bodyPr anchor="ctr">
            <a:normAutofit fontScale="92500" lnSpcReduction="10000"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" b="98655" l="472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2890"/>
            <a:ext cx="8810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323529" y="5949280"/>
            <a:ext cx="8541924" cy="432048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АРВ готується розробником та супроводжує </a:t>
            </a:r>
            <a:r>
              <a:rPr lang="uk-UA" sz="18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кожен </a:t>
            </a:r>
            <a:r>
              <a:rPr lang="uk-UA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проект регуляторного акта</a:t>
            </a:r>
            <a:endParaRPr lang="uk-UA" sz="1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19218" y="915780"/>
            <a:ext cx="7920880" cy="792089"/>
          </a:xfrm>
          <a:prstGeom prst="rect">
            <a:avLst/>
          </a:prstGeom>
          <a:pattFill prst="sphere">
            <a:fgClr>
              <a:srgbClr val="FFFF99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АНАЛІЗ РЕГУЛЯТОРНОГО ВПЛИВУ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11560" y="1844824"/>
            <a:ext cx="3456384" cy="26282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АРВ - інформативно-аналітичний документ, який </a:t>
            </a:r>
            <a:r>
              <a:rPr lang="uk-UA" b="1" dirty="0" smtClean="0">
                <a:solidFill>
                  <a:schemeClr val="tx1"/>
                </a:solidFill>
              </a:rPr>
              <a:t>обґрунтовує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1070" y="1844824"/>
            <a:ext cx="4159608" cy="52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b="1" dirty="0" smtClean="0">
                <a:solidFill>
                  <a:schemeClr val="tx1"/>
                </a:solidFill>
              </a:rPr>
              <a:t>необхідність державного регулювання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41070" y="2708920"/>
            <a:ext cx="41596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відповідність регулювання принципам державної регуляторної політики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37746" y="3781614"/>
            <a:ext cx="41596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досягнення максимально можливих позитивних результатів за рахунок мінімально необхідних витрат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79422" y="4941168"/>
            <a:ext cx="20162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З 2016 року – проведення М-тесту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4567" y1="83888" x2="74567" y2="83888"/>
                        <a14:foregroundMark x1="34354" y1="21838" x2="34354" y2="21838"/>
                        <a14:foregroundMark x1="32224" y1="40213" x2="32224" y2="40213"/>
                        <a14:foregroundMark x1="23702" y1="30493" x2="23702" y2="30493"/>
                        <a14:foregroundMark x1="36485" y1="30493" x2="36485" y2="30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02" y="5131774"/>
            <a:ext cx="1315742" cy="14475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87" y="3658483"/>
            <a:ext cx="2249104" cy="2395649"/>
          </a:xfrm>
          <a:prstGeom prst="rect">
            <a:avLst/>
          </a:prstGeom>
        </p:spPr>
      </p:pic>
      <p:sp>
        <p:nvSpPr>
          <p:cNvPr id="13" name="Крест 12"/>
          <p:cNvSpPr/>
          <p:nvPr/>
        </p:nvSpPr>
        <p:spPr>
          <a:xfrm>
            <a:off x="1756094" y="4579128"/>
            <a:ext cx="262880" cy="2771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1819</Words>
  <Application>Microsoft Office PowerPoint</Application>
  <PresentationFormat>Экран (4:3)</PresentationFormat>
  <Paragraphs>383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ЧЕРКАСЬКА ОБЛАСНА ДЕРЖАВНА АДМІНІСТРАЦІЯ ДЕПАРТАМЕНТ ЕКОНОМІЧНОГО РОЗВИТКУ І ТОРГІВЛІ</dc:title>
  <dc:creator>Admin</dc:creator>
  <cp:lastModifiedBy>User</cp:lastModifiedBy>
  <cp:revision>384</cp:revision>
  <cp:lastPrinted>2017-03-17T14:58:25Z</cp:lastPrinted>
  <dcterms:created xsi:type="dcterms:W3CDTF">2013-05-17T12:39:27Z</dcterms:created>
  <dcterms:modified xsi:type="dcterms:W3CDTF">2018-04-23T07:24:17Z</dcterms:modified>
</cp:coreProperties>
</file>